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70" r:id="rId4"/>
    <p:sldId id="269" r:id="rId5"/>
    <p:sldId id="274" r:id="rId6"/>
    <p:sldId id="287" r:id="rId7"/>
    <p:sldId id="289" r:id="rId8"/>
    <p:sldId id="288" r:id="rId9"/>
    <p:sldId id="290" r:id="rId10"/>
    <p:sldId id="292" r:id="rId11"/>
    <p:sldId id="296" r:id="rId12"/>
    <p:sldId id="293" r:id="rId13"/>
    <p:sldId id="291" r:id="rId14"/>
    <p:sldId id="295" r:id="rId15"/>
    <p:sldId id="294" r:id="rId16"/>
    <p:sldId id="260" r:id="rId17"/>
    <p:sldId id="285" r:id="rId18"/>
    <p:sldId id="259" r:id="rId19"/>
    <p:sldId id="284"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C09"/>
    <a:srgbClr val="DAEBF2"/>
    <a:srgbClr val="022C42"/>
    <a:srgbClr val="FF284B"/>
    <a:srgbClr val="AC2A35"/>
    <a:srgbClr val="FF9B00"/>
    <a:srgbClr val="1DA6B8"/>
    <a:srgbClr val="0076B3"/>
    <a:srgbClr val="B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12" autoAdjust="0"/>
    <p:restoredTop sz="94660"/>
  </p:normalViewPr>
  <p:slideViewPr>
    <p:cSldViewPr snapToGrid="0">
      <p:cViewPr varScale="1">
        <p:scale>
          <a:sx n="65" d="100"/>
          <a:sy n="65" d="100"/>
        </p:scale>
        <p:origin x="108"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FDB46-82E3-4F00-9B67-89EFBB3E8717}" type="datetimeFigureOut">
              <a:rPr lang="fr-FR" smtClean="0"/>
              <a:t>22/03/2018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108BD-04EB-479A-9765-7E83171FBE7C}" type="slidenum">
              <a:rPr lang="fr-FR" smtClean="0"/>
              <a:t>‹N°›</a:t>
            </a:fld>
            <a:endParaRPr lang="fr-FR"/>
          </a:p>
        </p:txBody>
      </p:sp>
    </p:spTree>
    <p:extLst>
      <p:ext uri="{BB962C8B-B14F-4D97-AF65-F5344CB8AC3E}">
        <p14:creationId xmlns:p14="http://schemas.microsoft.com/office/powerpoint/2010/main" val="116620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41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a:t>Merci de placer ce slide à la fin de votre présentation</a:t>
            </a:r>
            <a:endParaRPr/>
          </a:p>
        </p:txBody>
      </p:sp>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721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5" name="Espace réservé du pied de page 4"/>
          <p:cNvSpPr>
            <a:spLocks noGrp="1"/>
          </p:cNvSpPr>
          <p:nvPr>
            <p:ph type="ftr" sz="quarter" idx="11"/>
          </p:nvPr>
        </p:nvSpPr>
        <p:spPr>
          <a:xfrm>
            <a:off x="0" y="6195527"/>
            <a:ext cx="11971176" cy="662473"/>
          </a:xfrm>
          <a:prstGeom prst="rect">
            <a:avLst/>
          </a:prstGeom>
        </p:spPr>
        <p:txBody>
          <a:bodyPr/>
          <a:lstStyle>
            <a:lvl1pPr algn="r">
              <a:defRPr sz="2400" b="1">
                <a:solidFill>
                  <a:srgbClr val="022C42"/>
                </a:solidFill>
                <a:latin typeface="Lucida Grande" pitchFamily="2" charset="0"/>
                <a:ea typeface="Lucida Grande" pitchFamily="2" charset="0"/>
                <a:cs typeface="Lucida Grande" pitchFamily="2" charset="0"/>
              </a:defRPr>
            </a:lvl1pPr>
          </a:lstStyle>
          <a:p>
            <a:r>
              <a:rPr lang="fr-FR" dirty="0" smtClean="0"/>
              <a:t>#</a:t>
            </a:r>
            <a:r>
              <a:rPr lang="fr-FR" dirty="0" err="1" smtClean="0"/>
              <a:t>seocamp</a:t>
            </a:r>
            <a:endParaRPr lang="fr-FR" dirty="0"/>
          </a:p>
        </p:txBody>
      </p:sp>
    </p:spTree>
    <p:extLst>
      <p:ext uri="{BB962C8B-B14F-4D97-AF65-F5344CB8AC3E}">
        <p14:creationId xmlns:p14="http://schemas.microsoft.com/office/powerpoint/2010/main" val="33317157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3762921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3622881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28800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5044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Tree>
    <p:extLst>
      <p:ext uri="{BB962C8B-B14F-4D97-AF65-F5344CB8AC3E}">
        <p14:creationId xmlns:p14="http://schemas.microsoft.com/office/powerpoint/2010/main" val="351343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354830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260322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593653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996867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395022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D45289FC-20D1-4493-A1D6-CD0A7773529A}" type="datetimeFigureOut">
              <a:rPr lang="fr-FR" smtClean="0"/>
              <a:t>22/03/2018</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83428035-10BF-4A02-B2BE-F77884532120}" type="slidenum">
              <a:rPr lang="fr-FR" smtClean="0"/>
              <a:t>‹N°›</a:t>
            </a:fld>
            <a:endParaRPr lang="fr-FR"/>
          </a:p>
        </p:txBody>
      </p:sp>
    </p:spTree>
    <p:extLst>
      <p:ext uri="{BB962C8B-B14F-4D97-AF65-F5344CB8AC3E}">
        <p14:creationId xmlns:p14="http://schemas.microsoft.com/office/powerpoint/2010/main" val="177667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pied de page 4"/>
          <p:cNvSpPr txBox="1">
            <a:spLocks/>
          </p:cNvSpPr>
          <p:nvPr userDrawn="1"/>
        </p:nvSpPr>
        <p:spPr>
          <a:xfrm>
            <a:off x="0" y="6319050"/>
            <a:ext cx="12192000" cy="546100"/>
          </a:xfrm>
          <a:prstGeom prst="rect">
            <a:avLst/>
          </a:prstGeom>
          <a:solidFill>
            <a:schemeClr val="tx1">
              <a:lumMod val="85000"/>
              <a:lumOff val="15000"/>
            </a:schemeClr>
          </a:solidFill>
        </p:spPr>
        <p:txBody>
          <a:bodyPr rIns="252000" anchor="ctr"/>
          <a:lstStyle>
            <a:defPPr>
              <a:defRPr lang="fr-FR"/>
            </a:defPPr>
            <a:lvl1pPr marL="0" algn="r" defTabSz="914400" rtl="0" eaLnBrk="1" latinLnBrk="0" hangingPunct="1">
              <a:defRPr sz="2400" b="1" kern="1200">
                <a:solidFill>
                  <a:srgbClr val="022C42"/>
                </a:solidFill>
                <a:latin typeface="Lucida Grande" pitchFamily="2" charset="0"/>
                <a:ea typeface="Lucida Grande" pitchFamily="2" charset="0"/>
                <a:cs typeface="Lucida Grande"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457200">
              <a:tabLst>
                <a:tab pos="360000" algn="r"/>
              </a:tabLst>
            </a:pPr>
            <a:r>
              <a:rPr lang="fr-FR" dirty="0" smtClean="0">
                <a:solidFill>
                  <a:schemeClr val="bg1">
                    <a:lumMod val="95000"/>
                  </a:schemeClr>
                </a:solidFill>
              </a:rPr>
              <a:t>#</a:t>
            </a:r>
            <a:r>
              <a:rPr lang="fr-FR" dirty="0" err="1" smtClean="0">
                <a:solidFill>
                  <a:schemeClr val="bg1">
                    <a:lumMod val="95000"/>
                  </a:schemeClr>
                </a:solidFill>
              </a:rPr>
              <a:t>seocamp</a:t>
            </a:r>
            <a:endParaRPr lang="fr-FR" dirty="0">
              <a:solidFill>
                <a:schemeClr val="bg1">
                  <a:lumMod val="95000"/>
                </a:schemeClr>
              </a:solidFill>
            </a:endParaRPr>
          </a:p>
        </p:txBody>
      </p:sp>
      <p:pic>
        <p:nvPicPr>
          <p:cNvPr id="8" name="Imag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88911" y="6343650"/>
            <a:ext cx="3810000" cy="533400"/>
          </a:xfrm>
          <a:prstGeom prst="rect">
            <a:avLst/>
          </a:prstGeom>
        </p:spPr>
      </p:pic>
    </p:spTree>
    <p:extLst>
      <p:ext uri="{BB962C8B-B14F-4D97-AF65-F5344CB8AC3E}">
        <p14:creationId xmlns:p14="http://schemas.microsoft.com/office/powerpoint/2010/main" val="3932457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hyperlink" Target="https://cloud.google.com/natural-language/docs/" TargetMode="External"/><Relationship Id="rId2" Type="http://schemas.openxmlformats.org/officeDocument/2006/relationships/hyperlink" Target="https://cloud.google.com/natural-language/?hl=fr" TargetMode="External"/><Relationship Id="rId1" Type="http://schemas.openxmlformats.org/officeDocument/2006/relationships/slideLayout" Target="../slideLayouts/slideLayout2.xml"/><Relationship Id="rId4" Type="http://schemas.openxmlformats.org/officeDocument/2006/relationships/hyperlink" Target="https://www.npmjs.com/package/google-nl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developers.google.com/apis-explorer/#p/webmasters/v3/" TargetMode="Externa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www.bing.com/partners/developers" TargetMode="External"/><Relationship Id="rId7" Type="http://schemas.openxmlformats.org/officeDocument/2006/relationships/image" Target="../media/image40.jpg"/><Relationship Id="rId2" Type="http://schemas.openxmlformats.org/officeDocument/2006/relationships/hyperlink" Target="https://azure.microsoft.com/en-us/services/cognitive-services/directory/search/" TargetMode="External"/><Relationship Id="rId1" Type="http://schemas.openxmlformats.org/officeDocument/2006/relationships/slideLayout" Target="../slideLayouts/slideLayout2.xml"/><Relationship Id="rId6" Type="http://schemas.openxmlformats.org/officeDocument/2006/relationships/hyperlink" Target="https://github.com/webjeyros/bing-webmaster-api" TargetMode="External"/><Relationship Id="rId5" Type="http://schemas.openxmlformats.org/officeDocument/2006/relationships/hyperlink" Target="https://msdn.microsoft.com/en-us/library/hh969349" TargetMode="External"/><Relationship Id="rId4" Type="http://schemas.openxmlformats.org/officeDocument/2006/relationships/hyperlink" Target="https://docs.microsoft.com/fr-fr/azure/#pivot=sdkstool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evelopers.google.com/apis-explorer/#p/dialogflow/v2beta1/" TargetMode="External"/><Relationship Id="rId2" Type="http://schemas.openxmlformats.org/officeDocument/2006/relationships/hyperlink" Target="https://developers.google.com/machine-learning/crash-course/" TargetMode="External"/><Relationship Id="rId1" Type="http://schemas.openxmlformats.org/officeDocument/2006/relationships/slideLayout" Target="../slideLayouts/slideLayout2.xml"/><Relationship Id="rId4" Type="http://schemas.openxmlformats.org/officeDocument/2006/relationships/hyperlink" Target="https://console.cloud.google.com/apis/library/speech.googleapis.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2.xml"/><Relationship Id="rId16"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console.cloud.google.com/apis/" TargetMode="External"/><Relationship Id="rId7" Type="http://schemas.openxmlformats.org/officeDocument/2006/relationships/image" Target="../media/image16.jpg"/><Relationship Id="rId2" Type="http://schemas.openxmlformats.org/officeDocument/2006/relationships/hyperlink" Target="https://console.developers.google.com/apis/" TargetMode="External"/><Relationship Id="rId1" Type="http://schemas.openxmlformats.org/officeDocument/2006/relationships/slideLayout" Target="../slideLayouts/slideLayout2.xml"/><Relationship Id="rId6" Type="http://schemas.openxmlformats.org/officeDocument/2006/relationships/hyperlink" Target="https://developers.google.com/apis-explorer/#p/" TargetMode="External"/><Relationship Id="rId11" Type="http://schemas.openxmlformats.org/officeDocument/2006/relationships/image" Target="../media/image20.jpg"/><Relationship Id="rId5" Type="http://schemas.openxmlformats.org/officeDocument/2006/relationships/hyperlink" Target="https://console.cloud.google.com/apis/credentials" TargetMode="External"/><Relationship Id="rId10" Type="http://schemas.openxmlformats.org/officeDocument/2006/relationships/image" Target="../media/image19.jpg"/><Relationship Id="rId4" Type="http://schemas.openxmlformats.org/officeDocument/2006/relationships/hyperlink" Target="https://console.cloud.google.com/apis/library" TargetMode="External"/><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evelopers.google.com/api-client-library/" TargetMode="Externa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developers.google.com/identity/protocols/googlescopes" TargetMode="Externa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2C4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6858000"/>
          </a:xfrm>
        </p:spPr>
        <p:txBody>
          <a:bodyPr anchor="ctr">
            <a:noAutofit/>
          </a:bodyPr>
          <a:lstStyle/>
          <a:p>
            <a:pPr>
              <a:lnSpc>
                <a:spcPct val="120000"/>
              </a:lnSpc>
              <a:spcBef>
                <a:spcPts val="0"/>
              </a:spcBef>
              <a:spcAft>
                <a:spcPts val="1200"/>
              </a:spcAft>
            </a:pPr>
            <a:r>
              <a:rPr lang="fr-FR" sz="3600" dirty="0" smtClean="0">
                <a:solidFill>
                  <a:srgbClr val="DAEBF2"/>
                </a:solidFill>
                <a:latin typeface="Lucida Handwriting" panose="03010101010101010101" pitchFamily="66" charset="0"/>
                <a:ea typeface="Lucida Grande" pitchFamily="2" charset="0"/>
                <a:cs typeface="Lucida Grande" pitchFamily="2" charset="0"/>
              </a:rPr>
              <a:t/>
            </a:r>
            <a:br>
              <a:rPr lang="fr-FR" sz="3600" dirty="0" smtClean="0">
                <a:solidFill>
                  <a:srgbClr val="DAEBF2"/>
                </a:solidFill>
                <a:latin typeface="Lucida Handwriting" panose="03010101010101010101" pitchFamily="66" charset="0"/>
                <a:ea typeface="Lucida Grande" pitchFamily="2" charset="0"/>
                <a:cs typeface="Lucida Grande" pitchFamily="2" charset="0"/>
              </a:rPr>
            </a:br>
            <a:r>
              <a:rPr lang="fr-FR" sz="3600" dirty="0" smtClean="0">
                <a:solidFill>
                  <a:srgbClr val="DAEBF2"/>
                </a:solidFill>
                <a:latin typeface="Lucida Handwriting" panose="03010101010101010101" pitchFamily="66" charset="0"/>
                <a:ea typeface="Lucida Grande" pitchFamily="2" charset="0"/>
                <a:cs typeface="Lucida Grande" pitchFamily="2" charset="0"/>
              </a:rPr>
              <a:t/>
            </a:r>
            <a:br>
              <a:rPr lang="fr-FR" sz="3600" dirty="0" smtClean="0">
                <a:solidFill>
                  <a:srgbClr val="DAEBF2"/>
                </a:solidFill>
                <a:latin typeface="Lucida Handwriting" panose="03010101010101010101" pitchFamily="66" charset="0"/>
                <a:ea typeface="Lucida Grande" pitchFamily="2" charset="0"/>
                <a:cs typeface="Lucida Grande" pitchFamily="2" charset="0"/>
              </a:rPr>
            </a:br>
            <a:r>
              <a:rPr lang="fr-FR" sz="2800" dirty="0" smtClean="0">
                <a:solidFill>
                  <a:srgbClr val="DAEBF2"/>
                </a:solidFill>
                <a:latin typeface="Lucida Handwriting" panose="03010101010101010101" pitchFamily="66" charset="0"/>
                <a:ea typeface="Lucida Grande" pitchFamily="2" charset="0"/>
                <a:cs typeface="Lucida Grande" pitchFamily="2" charset="0"/>
              </a:rPr>
              <a:t> </a:t>
            </a:r>
            <a:r>
              <a:rPr lang="fr-FR" sz="4000" dirty="0" smtClean="0">
                <a:solidFill>
                  <a:srgbClr val="DAEBF2"/>
                </a:solidFill>
                <a:latin typeface="Lucida Handwriting" panose="03010101010101010101" pitchFamily="66" charset="0"/>
                <a:ea typeface="Lucida Grande" pitchFamily="2" charset="0"/>
                <a:cs typeface="Lucida Grande" pitchFamily="2" charset="0"/>
              </a:rPr>
              <a:t>Quand les  </a:t>
            </a:r>
            <a:r>
              <a:rPr lang="fr-FR" b="1" dirty="0" smtClean="0">
                <a:solidFill>
                  <a:srgbClr val="FF284B"/>
                </a:solidFill>
                <a:latin typeface="Lucida Grande" pitchFamily="2" charset="0"/>
                <a:ea typeface="Lucida Grande" pitchFamily="2" charset="0"/>
                <a:cs typeface="Lucida Grande" pitchFamily="2" charset="0"/>
              </a:rPr>
              <a:t>API DE GOOGLE</a:t>
            </a:r>
            <a:br>
              <a:rPr lang="fr-FR" b="1" dirty="0" smtClean="0">
                <a:solidFill>
                  <a:srgbClr val="FF284B"/>
                </a:solidFill>
                <a:latin typeface="Lucida Grande" pitchFamily="2" charset="0"/>
                <a:ea typeface="Lucida Grande" pitchFamily="2" charset="0"/>
                <a:cs typeface="Lucida Grande" pitchFamily="2" charset="0"/>
              </a:rPr>
            </a:br>
            <a:r>
              <a:rPr lang="fr-FR" sz="4000" b="1" dirty="0" smtClean="0">
                <a:solidFill>
                  <a:srgbClr val="FECC09"/>
                </a:solidFill>
                <a:latin typeface="Lucida Handwriting" panose="03010101010101010101" pitchFamily="66" charset="0"/>
                <a:ea typeface="Lucida Grande" pitchFamily="2" charset="0"/>
                <a:cs typeface="Lucida Grande" pitchFamily="2" charset="0"/>
              </a:rPr>
              <a:t>deviennent </a:t>
            </a:r>
            <a:r>
              <a:rPr lang="fr-FR" sz="4000" b="1" dirty="0">
                <a:solidFill>
                  <a:srgbClr val="FECC09"/>
                </a:solidFill>
                <a:latin typeface="Lucida Handwriting" panose="03010101010101010101" pitchFamily="66" charset="0"/>
                <a:ea typeface="Lucida Grande" pitchFamily="2" charset="0"/>
                <a:cs typeface="Lucida Grande" pitchFamily="2" charset="0"/>
              </a:rPr>
              <a:t>une </a:t>
            </a:r>
            <a:r>
              <a:rPr lang="fr-FR" sz="4000" b="1" dirty="0" smtClean="0">
                <a:solidFill>
                  <a:srgbClr val="FECC09"/>
                </a:solidFill>
                <a:latin typeface="Lucida Handwriting" panose="03010101010101010101" pitchFamily="66" charset="0"/>
                <a:ea typeface="Lucida Grande" pitchFamily="2" charset="0"/>
                <a:cs typeface="Lucida Grande" pitchFamily="2" charset="0"/>
              </a:rPr>
              <a:t>arme</a:t>
            </a:r>
            <a:r>
              <a:rPr lang="fr-FR" sz="5400" b="1" dirty="0" smtClean="0">
                <a:solidFill>
                  <a:srgbClr val="FF284B"/>
                </a:solidFill>
                <a:latin typeface="Lucida Grande" pitchFamily="2" charset="0"/>
                <a:ea typeface="Lucida Grande" pitchFamily="2" charset="0"/>
                <a:cs typeface="Lucida Grande" pitchFamily="2" charset="0"/>
              </a:rPr>
              <a:t/>
            </a:r>
            <a:br>
              <a:rPr lang="fr-FR" sz="5400" b="1" dirty="0" smtClean="0">
                <a:solidFill>
                  <a:srgbClr val="FF284B"/>
                </a:solidFill>
                <a:latin typeface="Lucida Grande" pitchFamily="2" charset="0"/>
                <a:ea typeface="Lucida Grande" pitchFamily="2" charset="0"/>
                <a:cs typeface="Lucida Grande" pitchFamily="2" charset="0"/>
              </a:rPr>
            </a:br>
            <a:r>
              <a:rPr lang="fr-FR" sz="4000" b="1" dirty="0" smtClean="0">
                <a:solidFill>
                  <a:srgbClr val="DAEBF2"/>
                </a:solidFill>
                <a:latin typeface="Lucida Handwriting" panose="03010101010101010101" pitchFamily="66" charset="0"/>
                <a:ea typeface="Lucida Grande" pitchFamily="2" charset="0"/>
                <a:cs typeface="Lucida Grande" pitchFamily="2" charset="0"/>
              </a:rPr>
              <a:t>pour notre  </a:t>
            </a:r>
            <a:r>
              <a:rPr lang="fr-FR" b="1" dirty="0" smtClean="0">
                <a:solidFill>
                  <a:srgbClr val="FF284B"/>
                </a:solidFill>
                <a:latin typeface="Lucida Grande" pitchFamily="2" charset="0"/>
                <a:ea typeface="Lucida Grande" pitchFamily="2" charset="0"/>
                <a:cs typeface="Lucida Grande" pitchFamily="2" charset="0"/>
              </a:rPr>
              <a:t>SEO</a:t>
            </a:r>
            <a:r>
              <a:rPr lang="fr-FR" sz="4800" b="1" dirty="0" smtClean="0"/>
              <a:t/>
            </a:r>
            <a:br>
              <a:rPr lang="fr-FR" sz="4800" b="1" dirty="0" smtClean="0"/>
            </a:br>
            <a:endParaRPr lang="fr-FR" sz="4800" dirty="0">
              <a:solidFill>
                <a:srgbClr val="FECC09"/>
              </a:solidFill>
              <a:latin typeface="Lucida Calligraphy" panose="03010101010101010101" pitchFamily="66"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7398" y="5456972"/>
            <a:ext cx="2946689" cy="70664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58" y="5456972"/>
            <a:ext cx="1261856" cy="706640"/>
          </a:xfrm>
          <a:prstGeom prst="rect">
            <a:avLst/>
          </a:prstGeom>
        </p:spPr>
      </p:pic>
      <p:pic>
        <p:nvPicPr>
          <p:cNvPr id="9" name="Shape 31"/>
          <p:cNvPicPr preferRelativeResize="0"/>
          <p:nvPr/>
        </p:nvPicPr>
        <p:blipFill>
          <a:blip r:embed="rId4">
            <a:alphaModFix/>
          </a:blip>
          <a:stretch>
            <a:fillRect/>
          </a:stretch>
        </p:blipFill>
        <p:spPr>
          <a:xfrm>
            <a:off x="1" y="0"/>
            <a:ext cx="12192000" cy="1625950"/>
          </a:xfrm>
          <a:prstGeom prst="rect">
            <a:avLst/>
          </a:prstGeom>
          <a:solidFill>
            <a:schemeClr val="tx1">
              <a:lumMod val="85000"/>
              <a:lumOff val="15000"/>
            </a:schemeClr>
          </a:solidFill>
          <a:ln>
            <a:noFill/>
          </a:ln>
        </p:spPr>
      </p:pic>
    </p:spTree>
    <p:extLst>
      <p:ext uri="{BB962C8B-B14F-4D97-AF65-F5344CB8AC3E}">
        <p14:creationId xmlns:p14="http://schemas.microsoft.com/office/powerpoint/2010/main" val="408783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2C4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6298163"/>
          </a:xfrm>
        </p:spPr>
        <p:txBody>
          <a:bodyPr anchor="ctr">
            <a:noAutofit/>
          </a:bodyPr>
          <a:lstStyle/>
          <a:p>
            <a:pPr>
              <a:lnSpc>
                <a:spcPct val="120000"/>
              </a:lnSpc>
              <a:spcBef>
                <a:spcPts val="1800"/>
              </a:spcBef>
              <a:spcAft>
                <a:spcPts val="3000"/>
              </a:spcAft>
            </a:pPr>
            <a:r>
              <a:rPr lang="fr-FR" sz="3600" b="1" dirty="0" smtClean="0">
                <a:solidFill>
                  <a:srgbClr val="DAEBF2"/>
                </a:solidFill>
                <a:latin typeface="Lucida Handwriting" panose="03010101010101010101" pitchFamily="66" charset="0"/>
                <a:ea typeface="Lucida Grande" pitchFamily="2" charset="0"/>
                <a:cs typeface="Lucida Grande" pitchFamily="2" charset="0"/>
              </a:rPr>
              <a:t>Des </a:t>
            </a:r>
            <a:r>
              <a:rPr lang="fr-FR" b="1" dirty="0" smtClean="0">
                <a:solidFill>
                  <a:srgbClr val="FECC09"/>
                </a:solidFill>
                <a:latin typeface="Lucida Grande" pitchFamily="2" charset="0"/>
                <a:ea typeface="Lucida Grande" pitchFamily="2" charset="0"/>
                <a:cs typeface="Lucida Grande" pitchFamily="2" charset="0"/>
              </a:rPr>
              <a:t>API</a:t>
            </a:r>
            <a:r>
              <a:rPr lang="fr-FR" sz="3600" b="1" dirty="0" smtClean="0">
                <a:solidFill>
                  <a:srgbClr val="AC2A35"/>
                </a:solidFill>
                <a:latin typeface="Lucida Handwriting" panose="03010101010101010101" pitchFamily="66" charset="0"/>
                <a:ea typeface="Lucida Grande" pitchFamily="2" charset="0"/>
                <a:cs typeface="Lucida Grande" pitchFamily="2" charset="0"/>
              </a:rPr>
              <a:t> </a:t>
            </a:r>
            <a:r>
              <a:rPr lang="fr-FR" sz="3600" b="1" dirty="0" smtClean="0">
                <a:solidFill>
                  <a:srgbClr val="DAEBF2"/>
                </a:solidFill>
                <a:latin typeface="Lucida Handwriting" panose="03010101010101010101" pitchFamily="66" charset="0"/>
                <a:ea typeface="Lucida Grande" pitchFamily="2" charset="0"/>
                <a:cs typeface="Lucida Grande" pitchFamily="2" charset="0"/>
              </a:rPr>
              <a:t>à exploiter pour le  </a:t>
            </a:r>
            <a:r>
              <a:rPr lang="fr-FR" b="1" dirty="0" smtClean="0">
                <a:solidFill>
                  <a:srgbClr val="FECC09"/>
                </a:solidFill>
                <a:latin typeface="Lucida Grande" pitchFamily="2" charset="0"/>
                <a:ea typeface="Lucida Grande" pitchFamily="2" charset="0"/>
                <a:cs typeface="Lucida Grande" pitchFamily="2" charset="0"/>
              </a:rPr>
              <a:t>SEO</a:t>
            </a:r>
            <a:r>
              <a:rPr lang="fr-FR" sz="3200" b="1" dirty="0" smtClean="0">
                <a:solidFill>
                  <a:srgbClr val="AC2A35"/>
                </a:solidFill>
                <a:latin typeface="Lucida Grande" pitchFamily="2" charset="0"/>
                <a:ea typeface="Lucida Grande" pitchFamily="2" charset="0"/>
                <a:cs typeface="Lucida Grande" pitchFamily="2" charset="0"/>
              </a:rPr>
              <a:t/>
            </a:r>
            <a:br>
              <a:rPr lang="fr-FR" sz="3200" b="1" dirty="0" smtClean="0">
                <a:solidFill>
                  <a:srgbClr val="AC2A35"/>
                </a:solidFill>
                <a:latin typeface="Lucida Grande" pitchFamily="2" charset="0"/>
                <a:ea typeface="Lucida Grande" pitchFamily="2" charset="0"/>
                <a:cs typeface="Lucida Grande" pitchFamily="2" charset="0"/>
              </a:rPr>
            </a:br>
            <a:r>
              <a:rPr lang="fr-FR" sz="3200" b="1" dirty="0">
                <a:solidFill>
                  <a:srgbClr val="AC2A35"/>
                </a:solidFill>
                <a:latin typeface="Lucida Grande" pitchFamily="2" charset="0"/>
                <a:ea typeface="Lucida Grande" pitchFamily="2" charset="0"/>
                <a:cs typeface="Lucida Grande" pitchFamily="2" charset="0"/>
              </a:rPr>
              <a:t/>
            </a:r>
            <a:br>
              <a:rPr lang="fr-FR" sz="3200" b="1" dirty="0">
                <a:solidFill>
                  <a:srgbClr val="AC2A35"/>
                </a:solidFill>
                <a:latin typeface="Lucida Grande" pitchFamily="2"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CUSTOM SEARCH</a:t>
            </a:r>
            <a:r>
              <a:rPr lang="fr-FR" sz="2800" b="1" dirty="0" smtClean="0">
                <a:solidFill>
                  <a:srgbClr val="AC2A35"/>
                </a:solidFill>
                <a:latin typeface="Lucida Calligraphy" panose="03010101010101010101" pitchFamily="66" charset="0"/>
                <a:ea typeface="Lucida Grande" pitchFamily="2" charset="0"/>
                <a:cs typeface="Lucida Grande" pitchFamily="2" charset="0"/>
              </a:rPr>
              <a:t>   </a:t>
            </a:r>
            <a:r>
              <a:rPr lang="fr-FR" sz="2800" b="1" dirty="0">
                <a:solidFill>
                  <a:srgbClr val="DAEBF2"/>
                </a:solidFill>
                <a:latin typeface="Lucida Calligraphy" panose="03010101010101010101" pitchFamily="66" charset="0"/>
                <a:ea typeface="Lucida Grande" pitchFamily="2" charset="0"/>
                <a:cs typeface="Lucida Grande" pitchFamily="2" charset="0"/>
              </a:rPr>
              <a:t>U</a:t>
            </a:r>
            <a:r>
              <a:rPr lang="fr-FR" sz="2800" b="1" dirty="0" smtClean="0">
                <a:solidFill>
                  <a:srgbClr val="DAEBF2"/>
                </a:solidFill>
                <a:latin typeface="Lucida Calligraphy" panose="03010101010101010101" pitchFamily="66" charset="0"/>
                <a:ea typeface="Lucida Grande" pitchFamily="2" charset="0"/>
                <a:cs typeface="Lucida Grande" pitchFamily="2" charset="0"/>
              </a:rPr>
              <a:t>ne recherche light</a:t>
            </a:r>
            <a:r>
              <a:rPr lang="fr-FR" sz="2800" b="1" dirty="0">
                <a:solidFill>
                  <a:srgbClr val="DAEBF2"/>
                </a:solidFill>
                <a:latin typeface="Lucida Calligraphy" panose="03010101010101010101" pitchFamily="66" charset="0"/>
                <a:ea typeface="Lucida Grande" pitchFamily="2" charset="0"/>
                <a:cs typeface="Lucida Grande" pitchFamily="2" charset="0"/>
              </a:rPr>
              <a:t/>
            </a:r>
            <a:br>
              <a:rPr lang="fr-FR" sz="2800" b="1" dirty="0">
                <a:solidFill>
                  <a:srgbClr val="DAEBF2"/>
                </a:solidFill>
                <a:latin typeface="Lucida Calligraphy" panose="03010101010101010101" pitchFamily="66"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PAGESPEED INSIGHTS</a:t>
            </a:r>
            <a:r>
              <a:rPr lang="fr-FR" sz="2800" b="1" dirty="0" smtClean="0">
                <a:solidFill>
                  <a:srgbClr val="AC2A35"/>
                </a:solidFill>
                <a:latin typeface="Lucida Calligraphy" panose="03010101010101010101" pitchFamily="66" charset="0"/>
                <a:ea typeface="Lucida Grande" pitchFamily="2" charset="0"/>
                <a:cs typeface="Lucida Grande" pitchFamily="2" charset="0"/>
              </a:rPr>
              <a:t>   </a:t>
            </a:r>
            <a:r>
              <a:rPr lang="fr-FR" sz="2800" b="1" dirty="0" smtClean="0">
                <a:solidFill>
                  <a:srgbClr val="DAEBF2"/>
                </a:solidFill>
                <a:latin typeface="Lucida Calligraphy" panose="03010101010101010101" pitchFamily="66" charset="0"/>
                <a:ea typeface="Lucida Grande" pitchFamily="2" charset="0"/>
                <a:cs typeface="Lucida Grande" pitchFamily="2" charset="0"/>
              </a:rPr>
              <a:t>Informations sur la vitesse</a:t>
            </a:r>
            <a:r>
              <a:rPr lang="fr-FR" sz="2800" b="1" dirty="0">
                <a:solidFill>
                  <a:srgbClr val="DAEBF2"/>
                </a:solidFill>
                <a:latin typeface="Lucida Calligraphy" panose="03010101010101010101" pitchFamily="66" charset="0"/>
                <a:ea typeface="Lucida Grande" pitchFamily="2" charset="0"/>
                <a:cs typeface="Lucida Grande" pitchFamily="2" charset="0"/>
              </a:rPr>
              <a:t/>
            </a:r>
            <a:br>
              <a:rPr lang="fr-FR" sz="2800" b="1" dirty="0">
                <a:solidFill>
                  <a:srgbClr val="DAEBF2"/>
                </a:solidFill>
                <a:latin typeface="Lucida Calligraphy" panose="03010101010101010101" pitchFamily="66"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GOOGLE MY BUSINESS API   </a:t>
            </a:r>
            <a:r>
              <a:rPr lang="fr-FR" sz="2800" b="1" dirty="0" smtClean="0">
                <a:solidFill>
                  <a:srgbClr val="DAEBF2"/>
                </a:solidFill>
                <a:latin typeface="Lucida Calligraphy" panose="03010101010101010101" pitchFamily="66" charset="0"/>
                <a:ea typeface="Lucida Grande" pitchFamily="2" charset="0"/>
                <a:cs typeface="Lucida Grande" pitchFamily="2" charset="0"/>
              </a:rPr>
              <a:t>Gérer le SEO local à distance</a:t>
            </a:r>
            <a:br>
              <a:rPr lang="fr-FR" sz="2800" b="1" dirty="0" smtClean="0">
                <a:solidFill>
                  <a:srgbClr val="DAEBF2"/>
                </a:solidFill>
                <a:latin typeface="Lucida Calligraphy" panose="03010101010101010101" pitchFamily="66"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API URL TESTING TOOL   </a:t>
            </a:r>
            <a:r>
              <a:rPr lang="fr-FR" sz="2800" b="1" dirty="0">
                <a:solidFill>
                  <a:srgbClr val="DAEBF2"/>
                </a:solidFill>
                <a:latin typeface="Lucida Calligraphy" panose="03010101010101010101" pitchFamily="66" charset="0"/>
                <a:ea typeface="Lucida Grande" pitchFamily="2" charset="0"/>
                <a:cs typeface="Lucida Grande" pitchFamily="2" charset="0"/>
              </a:rPr>
              <a:t>T</a:t>
            </a:r>
            <a:r>
              <a:rPr lang="fr-FR" sz="2800" b="1" dirty="0" smtClean="0">
                <a:solidFill>
                  <a:srgbClr val="DAEBF2"/>
                </a:solidFill>
                <a:latin typeface="Lucida Calligraphy" panose="03010101010101010101" pitchFamily="66" charset="0"/>
                <a:ea typeface="Lucida Grande" pitchFamily="2" charset="0"/>
                <a:cs typeface="Lucida Grande" pitchFamily="2" charset="0"/>
              </a:rPr>
              <a:t>est de la version mobile</a:t>
            </a:r>
            <a:r>
              <a:rPr lang="fr-FR" sz="2800" b="1" dirty="0">
                <a:solidFill>
                  <a:srgbClr val="DAEBF2"/>
                </a:solidFill>
                <a:latin typeface="Lucida Calligraphy" panose="03010101010101010101" pitchFamily="66" charset="0"/>
                <a:ea typeface="Lucida Grande" pitchFamily="2" charset="0"/>
                <a:cs typeface="Lucida Grande" pitchFamily="2" charset="0"/>
              </a:rPr>
              <a:t/>
            </a:r>
            <a:br>
              <a:rPr lang="fr-FR" sz="2800" b="1" dirty="0">
                <a:solidFill>
                  <a:srgbClr val="DAEBF2"/>
                </a:solidFill>
                <a:latin typeface="Lucida Calligraphy" panose="03010101010101010101" pitchFamily="66"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KNOWLEDGE GRAPH SEARCH   </a:t>
            </a:r>
            <a:r>
              <a:rPr lang="fr-FR" sz="2800" b="1" dirty="0" smtClean="0">
                <a:solidFill>
                  <a:srgbClr val="DAEBF2"/>
                </a:solidFill>
                <a:latin typeface="Lucida Calligraphy" panose="03010101010101010101" pitchFamily="66" charset="0"/>
                <a:ea typeface="Lucida Grande" pitchFamily="2" charset="0"/>
                <a:cs typeface="Lucida Grande" pitchFamily="2" charset="0"/>
              </a:rPr>
              <a:t>Récolte les données du Graph</a:t>
            </a:r>
            <a:br>
              <a:rPr lang="fr-FR" sz="2800" b="1" dirty="0" smtClean="0">
                <a:solidFill>
                  <a:srgbClr val="DAEBF2"/>
                </a:solidFill>
                <a:latin typeface="Lucida Calligraphy" panose="03010101010101010101" pitchFamily="66"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CONTENT API FOR SHOPPING   </a:t>
            </a:r>
            <a:r>
              <a:rPr lang="fr-FR" sz="2800" b="1" dirty="0" smtClean="0">
                <a:solidFill>
                  <a:srgbClr val="DAEBF2"/>
                </a:solidFill>
                <a:latin typeface="Lucida Calligraphy" panose="03010101010101010101" pitchFamily="66" charset="0"/>
                <a:ea typeface="Lucida Grande" pitchFamily="2" charset="0"/>
                <a:cs typeface="Lucida Grande" pitchFamily="2" charset="0"/>
              </a:rPr>
              <a:t>Administre Merchant Center</a:t>
            </a:r>
            <a:br>
              <a:rPr lang="fr-FR" sz="2800" b="1" dirty="0" smtClean="0">
                <a:solidFill>
                  <a:srgbClr val="DAEBF2"/>
                </a:solidFill>
                <a:latin typeface="Lucida Calligraphy" panose="03010101010101010101" pitchFamily="66"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GOOGLE FONTS DEVELOPERS   </a:t>
            </a:r>
            <a:r>
              <a:rPr lang="fr-FR" sz="2800" b="1" dirty="0" smtClean="0">
                <a:solidFill>
                  <a:srgbClr val="DAEBF2"/>
                </a:solidFill>
                <a:latin typeface="Lucida Calligraphy" panose="03010101010101010101" pitchFamily="66" charset="0"/>
                <a:ea typeface="Lucida Grande" pitchFamily="2" charset="0"/>
                <a:cs typeface="Lucida Grande" pitchFamily="2" charset="0"/>
              </a:rPr>
              <a:t>Optimise les polices</a:t>
            </a:r>
            <a:br>
              <a:rPr lang="fr-FR" sz="2800" b="1" dirty="0" smtClean="0">
                <a:solidFill>
                  <a:srgbClr val="DAEBF2"/>
                </a:solidFill>
                <a:latin typeface="Lucida Calligraphy" panose="03010101010101010101" pitchFamily="66" charset="0"/>
                <a:ea typeface="Lucida Grande" pitchFamily="2" charset="0"/>
                <a:cs typeface="Lucida Grande" pitchFamily="2" charset="0"/>
              </a:rPr>
            </a:br>
            <a:r>
              <a:rPr lang="fr-FR" sz="2800" b="1" dirty="0" smtClean="0">
                <a:solidFill>
                  <a:srgbClr val="AC2A35"/>
                </a:solidFill>
                <a:latin typeface="Lucida Grande" pitchFamily="2" charset="0"/>
                <a:ea typeface="Lucida Grande" pitchFamily="2" charset="0"/>
                <a:cs typeface="Lucida Grande" pitchFamily="2" charset="0"/>
              </a:rPr>
              <a:t>ACCELERATED MOBILE PAGES URL   </a:t>
            </a:r>
            <a:r>
              <a:rPr lang="fr-FR" sz="2800" b="1" dirty="0" smtClean="0">
                <a:solidFill>
                  <a:srgbClr val="DAEBF2"/>
                </a:solidFill>
                <a:latin typeface="Lucida Calligraphy" panose="03010101010101010101" pitchFamily="66" charset="0"/>
                <a:ea typeface="Lucida Grande" pitchFamily="2" charset="0"/>
                <a:cs typeface="Lucida Grande" pitchFamily="2" charset="0"/>
              </a:rPr>
              <a:t>Vérifie l’existence d’AMP</a:t>
            </a:r>
            <a:endParaRPr lang="fr-FR" sz="2800" dirty="0">
              <a:solidFill>
                <a:srgbClr val="DAEBF2"/>
              </a:solidFill>
              <a:latin typeface="Lucida Grande" pitchFamily="2" charset="0"/>
              <a:ea typeface="Lucida Grande" pitchFamily="2" charset="0"/>
              <a:cs typeface="Lucida Grande" pitchFamily="2" charset="0"/>
            </a:endParaRPr>
          </a:p>
        </p:txBody>
      </p:sp>
      <p:sp>
        <p:nvSpPr>
          <p:cNvPr id="10" name="AMP URL"/>
          <p:cNvSpPr/>
          <p:nvPr/>
        </p:nvSpPr>
        <p:spPr>
          <a:xfrm>
            <a:off x="222913" y="5565433"/>
            <a:ext cx="11780828"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1" name="Knowledge Graph Search"/>
          <p:cNvSpPr/>
          <p:nvPr/>
        </p:nvSpPr>
        <p:spPr>
          <a:xfrm>
            <a:off x="222913" y="4023503"/>
            <a:ext cx="11780828"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3" name="URL Testing Tool"/>
          <p:cNvSpPr/>
          <p:nvPr/>
        </p:nvSpPr>
        <p:spPr>
          <a:xfrm>
            <a:off x="222913" y="3479034"/>
            <a:ext cx="11780828"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4" name="Pagespeed Insights"/>
          <p:cNvSpPr/>
          <p:nvPr/>
        </p:nvSpPr>
        <p:spPr>
          <a:xfrm>
            <a:off x="205586" y="2479888"/>
            <a:ext cx="11780828"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5" name="Custom Search"/>
          <p:cNvSpPr/>
          <p:nvPr/>
        </p:nvSpPr>
        <p:spPr>
          <a:xfrm>
            <a:off x="1971034" y="1948994"/>
            <a:ext cx="8553532"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2003" cy="6858001"/>
          </a:xfrm>
          <a:prstGeom prst="rect">
            <a:avLst/>
          </a:prstGeom>
        </p:spPr>
      </p:pic>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770481675"/>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8"/>
                                        </p:tgtEl>
                                        <p:attrNameLst>
                                          <p:attrName>ppt_x</p:attrName>
                                        </p:attrNameLst>
                                      </p:cBhvr>
                                      <p:tavLst>
                                        <p:tav tm="0">
                                          <p:val>
                                            <p:strVal val="ppt_x"/>
                                          </p:val>
                                        </p:tav>
                                        <p:tav tm="100000">
                                          <p:val>
                                            <p:strVal val="ppt_x"/>
                                          </p:val>
                                        </p:tav>
                                      </p:tavLst>
                                    </p:anim>
                                    <p:anim calcmode="lin" valueType="num">
                                      <p:cBhvr additive="base">
                                        <p:cTn id="26" dur="500"/>
                                        <p:tgtEl>
                                          <p:spTgt spid="8"/>
                                        </p:tgtEl>
                                        <p:attrNameLst>
                                          <p:attrName>ppt_y</p:attrName>
                                        </p:attrNameLst>
                                      </p:cBhvr>
                                      <p:tavLst>
                                        <p:tav tm="0">
                                          <p:val>
                                            <p:strVal val="ppt_y"/>
                                          </p:val>
                                        </p:tav>
                                        <p:tav tm="100000">
                                          <p:val>
                                            <p:strVal val="1+ppt_h/2"/>
                                          </p:val>
                                        </p:tav>
                                      </p:tavLst>
                                    </p:anim>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6"/>
                                        </p:tgtEl>
                                        <p:attrNameLst>
                                          <p:attrName>ppt_x</p:attrName>
                                        </p:attrNameLst>
                                      </p:cBhvr>
                                      <p:tavLst>
                                        <p:tav tm="0">
                                          <p:val>
                                            <p:strVal val="ppt_x"/>
                                          </p:val>
                                        </p:tav>
                                        <p:tav tm="100000">
                                          <p:val>
                                            <p:strVal val="ppt_x"/>
                                          </p:val>
                                        </p:tav>
                                      </p:tavLst>
                                    </p:anim>
                                    <p:anim calcmode="lin" valueType="num">
                                      <p:cBhvr additive="base">
                                        <p:cTn id="39" dur="500"/>
                                        <p:tgtEl>
                                          <p:spTgt spid="16"/>
                                        </p:tgtEl>
                                        <p:attrNameLst>
                                          <p:attrName>ppt_y</p:attrName>
                                        </p:attrNameLst>
                                      </p:cBhvr>
                                      <p:tavLst>
                                        <p:tav tm="0">
                                          <p:val>
                                            <p:strVal val="ppt_y"/>
                                          </p:val>
                                        </p:tav>
                                        <p:tav tm="100000">
                                          <p:val>
                                            <p:strVal val="1+ppt_h/2"/>
                                          </p:val>
                                        </p:tav>
                                      </p:tavLst>
                                    </p:anim>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7"/>
                                        </p:tgtEl>
                                        <p:attrNameLst>
                                          <p:attrName>ppt_x</p:attrName>
                                        </p:attrNameLst>
                                      </p:cBhvr>
                                      <p:tavLst>
                                        <p:tav tm="0">
                                          <p:val>
                                            <p:strVal val="ppt_x"/>
                                          </p:val>
                                        </p:tav>
                                        <p:tav tm="100000">
                                          <p:val>
                                            <p:strVal val="ppt_x"/>
                                          </p:val>
                                        </p:tav>
                                      </p:tavLst>
                                    </p:anim>
                                    <p:anim calcmode="lin" valueType="num">
                                      <p:cBhvr additive="base">
                                        <p:cTn id="52" dur="500"/>
                                        <p:tgtEl>
                                          <p:spTgt spid="17"/>
                                        </p:tgtEl>
                                        <p:attrNameLst>
                                          <p:attrName>ppt_y</p:attrName>
                                        </p:attrNameLst>
                                      </p:cBhvr>
                                      <p:tavLst>
                                        <p:tav tm="0">
                                          <p:val>
                                            <p:strVal val="ppt_y"/>
                                          </p:val>
                                        </p:tav>
                                        <p:tav tm="100000">
                                          <p:val>
                                            <p:strVal val="1+ppt_h/2"/>
                                          </p:val>
                                        </p:tav>
                                      </p:tavLst>
                                    </p:anim>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18"/>
                                        </p:tgtEl>
                                        <p:attrNameLst>
                                          <p:attrName>ppt_x</p:attrName>
                                        </p:attrNameLst>
                                      </p:cBhvr>
                                      <p:tavLst>
                                        <p:tav tm="0">
                                          <p:val>
                                            <p:strVal val="ppt_x"/>
                                          </p:val>
                                        </p:tav>
                                        <p:tav tm="100000">
                                          <p:val>
                                            <p:strVal val="ppt_x"/>
                                          </p:val>
                                        </p:tav>
                                      </p:tavLst>
                                    </p:anim>
                                    <p:anim calcmode="lin" valueType="num">
                                      <p:cBhvr additive="base">
                                        <p:cTn id="65" dur="500"/>
                                        <p:tgtEl>
                                          <p:spTgt spid="18"/>
                                        </p:tgtEl>
                                        <p:attrNameLst>
                                          <p:attrName>ppt_y</p:attrName>
                                        </p:attrNameLst>
                                      </p:cBhvr>
                                      <p:tavLst>
                                        <p:tav tm="0">
                                          <p:val>
                                            <p:strVal val="ppt_y"/>
                                          </p:val>
                                        </p:tav>
                                        <p:tav tm="100000">
                                          <p:val>
                                            <p:strVal val="1+ppt_h/2"/>
                                          </p:val>
                                        </p:tav>
                                      </p:tavLst>
                                    </p:anim>
                                    <p:set>
                                      <p:cBhvr>
                                        <p:cTn id="6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284B"/>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298163"/>
          </a:xfrm>
          <a:noFill/>
        </p:spPr>
        <p:txBody>
          <a:bodyPr anchor="ctr">
            <a:normAutofit/>
          </a:bodyPr>
          <a:lstStyle/>
          <a:p>
            <a:pPr marL="0" indent="0" algn="ctr">
              <a:buNone/>
            </a:pPr>
            <a:r>
              <a:rPr lang="fr-FR" sz="4000" b="1" dirty="0" smtClean="0">
                <a:solidFill>
                  <a:srgbClr val="FECC09"/>
                </a:solidFill>
                <a:latin typeface="Lucida Handwriting" panose="03010101010101010101" pitchFamily="66" charset="0"/>
                <a:ea typeface="Lucida Grande" pitchFamily="2" charset="0"/>
                <a:cs typeface="Lucida Grande" pitchFamily="2" charset="0"/>
              </a:rPr>
              <a:t>Machine </a:t>
            </a:r>
            <a:r>
              <a:rPr lang="fr-FR" sz="4000" b="1" dirty="0" err="1" smtClean="0">
                <a:solidFill>
                  <a:srgbClr val="FECC09"/>
                </a:solidFill>
                <a:latin typeface="Lucida Handwriting" panose="03010101010101010101" pitchFamily="66" charset="0"/>
                <a:ea typeface="Lucida Grande" pitchFamily="2" charset="0"/>
                <a:cs typeface="Lucida Grande" pitchFamily="2" charset="0"/>
              </a:rPr>
              <a:t>learning</a:t>
            </a:r>
            <a:r>
              <a:rPr lang="fr-FR" sz="4000" b="1" dirty="0" smtClean="0">
                <a:solidFill>
                  <a:srgbClr val="FECC09"/>
                </a:solidFill>
                <a:latin typeface="Lucida Handwriting" panose="03010101010101010101" pitchFamily="66" charset="0"/>
                <a:ea typeface="Lucida Grande" pitchFamily="2" charset="0"/>
                <a:cs typeface="Lucida Grande" pitchFamily="2" charset="0"/>
              </a:rPr>
              <a:t> avec l’API</a:t>
            </a:r>
            <a:endParaRPr lang="fr-FR" sz="4000" b="1" dirty="0" smtClean="0">
              <a:solidFill>
                <a:srgbClr val="FECC09"/>
              </a:solidFill>
              <a:latin typeface="Lucida Handwriting" panose="03010101010101010101" pitchFamily="66" charset="0"/>
              <a:ea typeface="Lucida Grande" pitchFamily="2" charset="0"/>
              <a:cs typeface="Lucida Grande" pitchFamily="2" charset="0"/>
            </a:endParaRPr>
          </a:p>
          <a:p>
            <a:pPr marL="0" indent="0" algn="ctr">
              <a:buNone/>
            </a:pPr>
            <a:r>
              <a:rPr lang="fr-FR" sz="6000" b="1" dirty="0" smtClean="0">
                <a:solidFill>
                  <a:srgbClr val="022C42"/>
                </a:solidFill>
                <a:latin typeface="Lucida Grande" pitchFamily="2" charset="0"/>
                <a:ea typeface="Lucida Grande" pitchFamily="2" charset="0"/>
                <a:cs typeface="Lucida Grande" pitchFamily="2" charset="0"/>
              </a:rPr>
              <a:t>NATURAL LANGUAGE</a:t>
            </a:r>
            <a:endParaRPr lang="fr-FR" sz="1800" dirty="0" smtClean="0">
              <a:solidFill>
                <a:srgbClr val="022C42"/>
              </a:solidFill>
              <a:latin typeface="Lucida Grande" pitchFamily="2" charset="0"/>
              <a:ea typeface="Lucida Grande" pitchFamily="2" charset="0"/>
              <a:cs typeface="Lucida Grande" pitchFamily="2" charset="0"/>
            </a:endParaRPr>
          </a:p>
          <a:p>
            <a:pPr marL="0" indent="0" algn="ctr">
              <a:buNone/>
            </a:pP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dirty="0" smtClean="0">
                <a:solidFill>
                  <a:srgbClr val="DAEBF2"/>
                </a:solidFill>
                <a:latin typeface="Lucida Grande" pitchFamily="2" charset="0"/>
                <a:ea typeface="Lucida Grande" pitchFamily="2" charset="0"/>
                <a:cs typeface="Lucida Grande" pitchFamily="2" charset="0"/>
              </a:rPr>
              <a:t>NLP (Natural </a:t>
            </a:r>
            <a:r>
              <a:rPr lang="fr-FR" dirty="0" err="1" smtClean="0">
                <a:solidFill>
                  <a:srgbClr val="DAEBF2"/>
                </a:solidFill>
                <a:latin typeface="Lucida Grande" pitchFamily="2" charset="0"/>
                <a:ea typeface="Lucida Grande" pitchFamily="2" charset="0"/>
                <a:cs typeface="Lucida Grande" pitchFamily="2" charset="0"/>
              </a:rPr>
              <a:t>Language</a:t>
            </a:r>
            <a:r>
              <a:rPr lang="fr-FR" dirty="0" smtClean="0">
                <a:solidFill>
                  <a:srgbClr val="DAEBF2"/>
                </a:solidFill>
                <a:latin typeface="Lucida Grande" pitchFamily="2" charset="0"/>
                <a:ea typeface="Lucida Grande" pitchFamily="2" charset="0"/>
                <a:cs typeface="Lucida Grande" pitchFamily="2" charset="0"/>
              </a:rPr>
              <a:t> </a:t>
            </a:r>
            <a:r>
              <a:rPr lang="fr-FR" dirty="0" err="1" smtClean="0">
                <a:solidFill>
                  <a:srgbClr val="DAEBF2"/>
                </a:solidFill>
                <a:latin typeface="Lucida Grande" pitchFamily="2" charset="0"/>
                <a:ea typeface="Lucida Grande" pitchFamily="2" charset="0"/>
                <a:cs typeface="Lucida Grande" pitchFamily="2" charset="0"/>
              </a:rPr>
              <a:t>Processing</a:t>
            </a:r>
            <a:r>
              <a:rPr lang="fr-FR" dirty="0" smtClean="0">
                <a:solidFill>
                  <a:srgbClr val="DAEBF2"/>
                </a:solidFill>
                <a:latin typeface="Lucida Grande" pitchFamily="2" charset="0"/>
                <a:ea typeface="Lucida Grande" pitchFamily="2" charset="0"/>
                <a:cs typeface="Lucida Grande" pitchFamily="2" charset="0"/>
              </a:rPr>
              <a:t>) </a:t>
            </a:r>
            <a:r>
              <a:rPr lang="fr-FR" dirty="0" smtClean="0">
                <a:solidFill>
                  <a:srgbClr val="DAEBF2"/>
                </a:solidFill>
                <a:latin typeface="Lucida Grande" pitchFamily="2" charset="0"/>
                <a:ea typeface="Lucida Grande" pitchFamily="2" charset="0"/>
                <a:cs typeface="Lucida Grande" pitchFamily="2" charset="0"/>
                <a:sym typeface="Wingdings" panose="05000000000000000000" pitchFamily="2" charset="2"/>
              </a:rPr>
              <a:t> Comprendre le langage</a:t>
            </a:r>
            <a:endParaRPr lang="fr-FR"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2000" dirty="0">
                <a:solidFill>
                  <a:srgbClr val="DAEBF2"/>
                </a:solidFill>
                <a:latin typeface="Lucida Grande" pitchFamily="2" charset="0"/>
                <a:ea typeface="Lucida Grande" pitchFamily="2" charset="0"/>
                <a:cs typeface="Lucida Grande" pitchFamily="2" charset="0"/>
                <a:hlinkClick r:id="rId2"/>
              </a:rPr>
              <a:t>https://cloud.google.com/natural-language/?</a:t>
            </a:r>
            <a:r>
              <a:rPr lang="fr-FR" sz="2000" dirty="0" smtClean="0">
                <a:solidFill>
                  <a:srgbClr val="DAEBF2"/>
                </a:solidFill>
                <a:latin typeface="Lucida Grande" pitchFamily="2" charset="0"/>
                <a:ea typeface="Lucida Grande" pitchFamily="2" charset="0"/>
                <a:cs typeface="Lucida Grande" pitchFamily="2" charset="0"/>
                <a:hlinkClick r:id="rId2"/>
              </a:rPr>
              <a:t>hl=fr</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sz="1400" dirty="0">
              <a:solidFill>
                <a:srgbClr val="DAEBF2"/>
              </a:solidFill>
              <a:latin typeface="Lucida Grande" pitchFamily="2" charset="0"/>
              <a:ea typeface="Lucida Grande" pitchFamily="2" charset="0"/>
              <a:cs typeface="Lucida Grande" pitchFamily="2" charset="0"/>
            </a:endParaRPr>
          </a:p>
          <a:p>
            <a:pPr marL="0" indent="0" algn="ctr">
              <a:buNone/>
            </a:pPr>
            <a:r>
              <a:rPr lang="fr-MC" b="1" dirty="0" smtClean="0">
                <a:solidFill>
                  <a:srgbClr val="FECC09"/>
                </a:solidFill>
                <a:latin typeface="Lucida Grande" pitchFamily="2" charset="0"/>
                <a:ea typeface="Lucida Grande" pitchFamily="2" charset="0"/>
                <a:cs typeface="Lucida Grande" pitchFamily="2" charset="0"/>
              </a:rPr>
              <a:t>Exemples d’usage</a:t>
            </a:r>
          </a:p>
          <a:p>
            <a:pPr marL="0" indent="0" algn="ctr">
              <a:buNone/>
            </a:pPr>
            <a:r>
              <a:rPr lang="fr-MC" sz="2000" dirty="0" smtClean="0">
                <a:solidFill>
                  <a:srgbClr val="DAEBF2"/>
                </a:solidFill>
                <a:latin typeface="Lucida Grande" pitchFamily="2" charset="0"/>
                <a:ea typeface="Lucida Grande" pitchFamily="2" charset="0"/>
                <a:cs typeface="Lucida Grande" pitchFamily="2" charset="0"/>
              </a:rPr>
              <a:t>Google traduction utilise NLP pour conserver le sens d’une phrase en plusieurs langues</a:t>
            </a:r>
          </a:p>
          <a:p>
            <a:pPr marL="0" indent="0" algn="ctr">
              <a:buNone/>
            </a:pPr>
            <a:r>
              <a:rPr lang="fr-MC" sz="2000" dirty="0" smtClean="0">
                <a:solidFill>
                  <a:srgbClr val="DAEBF2"/>
                </a:solidFill>
                <a:latin typeface="Lucida Grande" pitchFamily="2" charset="0"/>
                <a:ea typeface="Lucida Grande" pitchFamily="2" charset="0"/>
                <a:cs typeface="Lucida Grande" pitchFamily="2" charset="0"/>
              </a:rPr>
              <a:t>Google Assistant utilise NLP pour transcrire le texte analysé en réponse adaptée</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b="1" dirty="0">
              <a:solidFill>
                <a:srgbClr val="FECC09"/>
              </a:solidFill>
              <a:latin typeface="Lucida Grande" pitchFamily="2" charset="0"/>
              <a:ea typeface="Lucida Grande" pitchFamily="2" charset="0"/>
              <a:cs typeface="Lucida Grande" pitchFamily="2" charset="0"/>
            </a:endParaRPr>
          </a:p>
          <a:p>
            <a:pPr marL="0" indent="0" algn="ctr">
              <a:buNone/>
            </a:pPr>
            <a:r>
              <a:rPr lang="fr-FR" sz="2400" b="1" dirty="0" smtClean="0">
                <a:solidFill>
                  <a:srgbClr val="FECC09"/>
                </a:solidFill>
                <a:latin typeface="Lucida Grande" pitchFamily="2" charset="0"/>
                <a:ea typeface="Lucida Grande" pitchFamily="2" charset="0"/>
                <a:cs typeface="Lucida Grande" pitchFamily="2" charset="0"/>
              </a:rPr>
              <a:t>Documentation complète </a:t>
            </a:r>
            <a:r>
              <a:rPr lang="fr-FR" sz="2400" b="1" dirty="0" smtClean="0">
                <a:solidFill>
                  <a:srgbClr val="FECC09"/>
                </a:solidFill>
                <a:latin typeface="Lucida Grande" pitchFamily="2" charset="0"/>
                <a:ea typeface="Lucida Grande" pitchFamily="2" charset="0"/>
                <a:cs typeface="Lucida Grande" pitchFamily="2" charset="0"/>
                <a:sym typeface="Wingdings" panose="05000000000000000000" pitchFamily="2" charset="2"/>
              </a:rPr>
              <a:t> </a:t>
            </a:r>
            <a:r>
              <a:rPr lang="fr-FR" sz="2000" dirty="0" smtClean="0">
                <a:solidFill>
                  <a:srgbClr val="DAEBF2"/>
                </a:solidFill>
                <a:latin typeface="Lucida Grande" pitchFamily="2" charset="0"/>
                <a:ea typeface="Lucida Grande" pitchFamily="2" charset="0"/>
                <a:cs typeface="Lucida Grande" pitchFamily="2" charset="0"/>
                <a:hlinkClick r:id="rId3"/>
              </a:rPr>
              <a:t>https</a:t>
            </a:r>
            <a:r>
              <a:rPr lang="fr-FR" sz="2000" dirty="0">
                <a:solidFill>
                  <a:srgbClr val="DAEBF2"/>
                </a:solidFill>
                <a:latin typeface="Lucida Grande" pitchFamily="2" charset="0"/>
                <a:ea typeface="Lucida Grande" pitchFamily="2" charset="0"/>
                <a:cs typeface="Lucida Grande" pitchFamily="2" charset="0"/>
                <a:hlinkClick r:id="rId3"/>
              </a:rPr>
              <a:t>://cloud.google.com/natural-language/docs</a:t>
            </a:r>
            <a:r>
              <a:rPr lang="fr-FR" sz="2000" dirty="0" smtClean="0">
                <a:solidFill>
                  <a:srgbClr val="DAEBF2"/>
                </a:solidFill>
                <a:latin typeface="Lucida Grande" pitchFamily="2" charset="0"/>
                <a:ea typeface="Lucida Grande" pitchFamily="2" charset="0"/>
                <a:cs typeface="Lucida Grande" pitchFamily="2" charset="0"/>
                <a:hlinkClick r:id="rId3"/>
              </a:rPr>
              <a:t>/</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MC" sz="2400" b="1" dirty="0" smtClean="0">
                <a:solidFill>
                  <a:srgbClr val="FECC09"/>
                </a:solidFill>
                <a:latin typeface="Lucida Grande" pitchFamily="2" charset="0"/>
                <a:ea typeface="Lucida Grande" pitchFamily="2" charset="0"/>
                <a:cs typeface="Lucida Grande" pitchFamily="2" charset="0"/>
              </a:rPr>
              <a:t>Exemple de librairie </a:t>
            </a:r>
            <a:r>
              <a:rPr lang="fr-MC" sz="2400" b="1" dirty="0" err="1" smtClean="0">
                <a:solidFill>
                  <a:srgbClr val="FECC09"/>
                </a:solidFill>
                <a:latin typeface="Lucida Grande" pitchFamily="2" charset="0"/>
                <a:ea typeface="Lucida Grande" pitchFamily="2" charset="0"/>
                <a:cs typeface="Lucida Grande" pitchFamily="2" charset="0"/>
              </a:rPr>
              <a:t>NodeJS</a:t>
            </a:r>
            <a:r>
              <a:rPr lang="fr-MC" sz="2400" b="1" dirty="0" smtClean="0">
                <a:solidFill>
                  <a:srgbClr val="FECC09"/>
                </a:solidFill>
                <a:latin typeface="Lucida Grande" pitchFamily="2" charset="0"/>
                <a:ea typeface="Lucida Grande" pitchFamily="2" charset="0"/>
                <a:cs typeface="Lucida Grande" pitchFamily="2" charset="0"/>
              </a:rPr>
              <a:t> via NPM </a:t>
            </a:r>
            <a:r>
              <a:rPr lang="fr-MC" sz="2400" b="1" dirty="0">
                <a:solidFill>
                  <a:srgbClr val="FECC09"/>
                </a:solidFill>
                <a:latin typeface="Lucida Grande" pitchFamily="2" charset="0"/>
                <a:ea typeface="Lucida Grande" pitchFamily="2" charset="0"/>
                <a:cs typeface="Lucida Grande" pitchFamily="2" charset="0"/>
                <a:sym typeface="Wingdings" panose="05000000000000000000" pitchFamily="2" charset="2"/>
              </a:rPr>
              <a:t> </a:t>
            </a:r>
            <a:r>
              <a:rPr lang="fr-MC" sz="2000" dirty="0">
                <a:solidFill>
                  <a:srgbClr val="DAEBF2"/>
                </a:solidFill>
                <a:latin typeface="Lucida Grande" pitchFamily="2" charset="0"/>
                <a:ea typeface="Lucida Grande" pitchFamily="2" charset="0"/>
                <a:cs typeface="Lucida Grande" pitchFamily="2" charset="0"/>
                <a:sym typeface="Wingdings" panose="05000000000000000000" pitchFamily="2" charset="2"/>
                <a:hlinkClick r:id="rId4"/>
              </a:rPr>
              <a:t>https://</a:t>
            </a:r>
            <a:r>
              <a:rPr lang="fr-MC" sz="2000" dirty="0" smtClean="0">
                <a:solidFill>
                  <a:srgbClr val="DAEBF2"/>
                </a:solidFill>
                <a:latin typeface="Lucida Grande" pitchFamily="2" charset="0"/>
                <a:ea typeface="Lucida Grande" pitchFamily="2" charset="0"/>
                <a:cs typeface="Lucida Grande" pitchFamily="2" charset="0"/>
                <a:sym typeface="Wingdings" panose="05000000000000000000" pitchFamily="2" charset="2"/>
                <a:hlinkClick r:id="rId4"/>
              </a:rPr>
              <a:t>www.npmjs.com/package/google-nlp</a:t>
            </a:r>
            <a:endParaRPr lang="fr-MC" sz="2000" dirty="0" smtClean="0">
              <a:solidFill>
                <a:srgbClr val="DAEBF2"/>
              </a:solidFill>
              <a:latin typeface="Lucida Grande" pitchFamily="2" charset="0"/>
              <a:ea typeface="Lucida Grande" pitchFamily="2" charset="0"/>
              <a:cs typeface="Lucida Grande" pitchFamily="2" charset="0"/>
              <a:sym typeface="Wingdings" panose="05000000000000000000" pitchFamily="2" charset="2"/>
            </a:endParaRPr>
          </a:p>
        </p:txBody>
      </p:sp>
    </p:spTree>
    <p:extLst>
      <p:ext uri="{BB962C8B-B14F-4D97-AF65-F5344CB8AC3E}">
        <p14:creationId xmlns:p14="http://schemas.microsoft.com/office/powerpoint/2010/main" val="2368569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C2A35"/>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298163"/>
          </a:xfrm>
          <a:noFill/>
        </p:spPr>
        <p:txBody>
          <a:bodyPr anchor="ctr"/>
          <a:lstStyle/>
          <a:p>
            <a:pPr marL="0" indent="0" algn="ctr">
              <a:buNone/>
            </a:pPr>
            <a:r>
              <a:rPr lang="fr-FR" sz="4400" b="1" dirty="0" smtClean="0">
                <a:solidFill>
                  <a:srgbClr val="DAEBF2"/>
                </a:solidFill>
                <a:latin typeface="Lucida Handwriting" panose="03010101010101010101" pitchFamily="66" charset="0"/>
                <a:ea typeface="Lucida Grande" pitchFamily="2" charset="0"/>
                <a:cs typeface="Lucida Grande" pitchFamily="2" charset="0"/>
              </a:rPr>
              <a:t>Administrer la</a:t>
            </a:r>
          </a:p>
          <a:p>
            <a:pPr marL="0" indent="0" algn="ctr">
              <a:buNone/>
            </a:pPr>
            <a:r>
              <a:rPr lang="fr-FR" sz="6600" b="1" dirty="0" smtClean="0">
                <a:solidFill>
                  <a:srgbClr val="022C42"/>
                </a:solidFill>
                <a:latin typeface="Lucida Grande" pitchFamily="2" charset="0"/>
                <a:ea typeface="Lucida Grande" pitchFamily="2" charset="0"/>
                <a:cs typeface="Lucida Grande" pitchFamily="2" charset="0"/>
              </a:rPr>
              <a:t>SEARCH CONSOLE</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sz="2000" dirty="0">
              <a:solidFill>
                <a:srgbClr val="DAEBF2"/>
              </a:solidFill>
              <a:latin typeface="Lucida Grande" pitchFamily="2" charset="0"/>
              <a:ea typeface="Lucida Grande" pitchFamily="2" charset="0"/>
              <a:cs typeface="Lucida Grande" pitchFamily="2" charset="0"/>
            </a:endParaRPr>
          </a:p>
          <a:p>
            <a:pPr marL="0" indent="0" algn="ctr">
              <a:buNone/>
            </a:pPr>
            <a:r>
              <a:rPr lang="fr-FR" dirty="0" smtClean="0">
                <a:solidFill>
                  <a:srgbClr val="DAEBF2"/>
                </a:solidFill>
                <a:latin typeface="Lucida Grande" pitchFamily="2" charset="0"/>
                <a:ea typeface="Lucida Grande" pitchFamily="2" charset="0"/>
                <a:cs typeface="Lucida Grande" pitchFamily="2" charset="0"/>
              </a:rPr>
              <a:t>Plusieurs possibilités d’automatisation</a:t>
            </a:r>
          </a:p>
          <a:p>
            <a:pPr algn="ctr"/>
            <a:r>
              <a:rPr lang="fr-FR" sz="2000" dirty="0" smtClean="0">
                <a:solidFill>
                  <a:srgbClr val="FF9B00"/>
                </a:solidFill>
                <a:latin typeface="Lucida Grande" pitchFamily="2" charset="0"/>
                <a:ea typeface="Lucida Grande" pitchFamily="2" charset="0"/>
                <a:cs typeface="Lucida Grande" pitchFamily="2" charset="0"/>
              </a:rPr>
              <a:t>Gestion des propriétés (ajout…)</a:t>
            </a:r>
          </a:p>
          <a:p>
            <a:pPr algn="ctr"/>
            <a:r>
              <a:rPr lang="fr-FR" sz="2000" dirty="0" smtClean="0">
                <a:solidFill>
                  <a:srgbClr val="FF9B00"/>
                </a:solidFill>
                <a:latin typeface="Lucida Grande" pitchFamily="2" charset="0"/>
                <a:ea typeface="Lucida Grande" pitchFamily="2" charset="0"/>
                <a:cs typeface="Lucida Grande" pitchFamily="2" charset="0"/>
              </a:rPr>
              <a:t>Gestion des </a:t>
            </a:r>
            <a:r>
              <a:rPr lang="fr-FR" sz="2000" dirty="0" err="1" smtClean="0">
                <a:solidFill>
                  <a:srgbClr val="FF9B00"/>
                </a:solidFill>
                <a:latin typeface="Lucida Grande" pitchFamily="2" charset="0"/>
                <a:ea typeface="Lucida Grande" pitchFamily="2" charset="0"/>
                <a:cs typeface="Lucida Grande" pitchFamily="2" charset="0"/>
              </a:rPr>
              <a:t>Sitemaps</a:t>
            </a:r>
            <a:r>
              <a:rPr lang="fr-FR" sz="2000" dirty="0" smtClean="0">
                <a:solidFill>
                  <a:srgbClr val="FF9B00"/>
                </a:solidFill>
                <a:latin typeface="Lucida Grande" pitchFamily="2" charset="0"/>
                <a:ea typeface="Lucida Grande" pitchFamily="2" charset="0"/>
                <a:cs typeface="Lucida Grande" pitchFamily="2" charset="0"/>
              </a:rPr>
              <a:t> XML</a:t>
            </a:r>
          </a:p>
          <a:p>
            <a:pPr algn="ctr"/>
            <a:r>
              <a:rPr lang="fr-FR" sz="2000" dirty="0" smtClean="0">
                <a:solidFill>
                  <a:srgbClr val="FF9B00"/>
                </a:solidFill>
                <a:latin typeface="Lucida Grande" pitchFamily="2" charset="0"/>
                <a:ea typeface="Lucida Grande" pitchFamily="2" charset="0"/>
                <a:cs typeface="Lucida Grande" pitchFamily="2" charset="0"/>
              </a:rPr>
              <a:t>Analyse des erreurs de crawl</a:t>
            </a:r>
          </a:p>
          <a:p>
            <a:pPr algn="ctr"/>
            <a:r>
              <a:rPr lang="fr-FR" sz="2000" dirty="0" smtClean="0">
                <a:solidFill>
                  <a:srgbClr val="FF9B00"/>
                </a:solidFill>
                <a:latin typeface="Lucida Grande" pitchFamily="2" charset="0"/>
                <a:ea typeface="Lucida Grande" pitchFamily="2" charset="0"/>
                <a:cs typeface="Lucida Grande" pitchFamily="2" charset="0"/>
              </a:rPr>
              <a:t>Requêtes sur les données statistiques (impressions, clics, dimensions…)</a:t>
            </a:r>
          </a:p>
          <a:p>
            <a:pPr marL="0" indent="0" algn="ctr">
              <a:buNone/>
            </a:pPr>
            <a:endParaRPr lang="fr-FR" sz="11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2000" dirty="0" smtClean="0">
                <a:solidFill>
                  <a:srgbClr val="DAEBF2"/>
                </a:solidFill>
                <a:latin typeface="Lucida Grande" pitchFamily="2" charset="0"/>
                <a:ea typeface="Lucida Grande" pitchFamily="2" charset="0"/>
                <a:cs typeface="Lucida Grande" pitchFamily="2" charset="0"/>
              </a:rPr>
              <a:t>Faites des tests : </a:t>
            </a:r>
            <a:r>
              <a:rPr lang="fr-FR" sz="2000" dirty="0" smtClean="0">
                <a:solidFill>
                  <a:srgbClr val="DAEBF2"/>
                </a:solidFill>
                <a:latin typeface="Lucida Grande" pitchFamily="2" charset="0"/>
                <a:ea typeface="Lucida Grande" pitchFamily="2" charset="0"/>
                <a:cs typeface="Lucida Grande" pitchFamily="2" charset="0"/>
                <a:hlinkClick r:id="rId2"/>
              </a:rPr>
              <a:t>https</a:t>
            </a:r>
            <a:r>
              <a:rPr lang="fr-FR" sz="2000" dirty="0">
                <a:solidFill>
                  <a:srgbClr val="DAEBF2"/>
                </a:solidFill>
                <a:latin typeface="Lucida Grande" pitchFamily="2" charset="0"/>
                <a:ea typeface="Lucida Grande" pitchFamily="2" charset="0"/>
                <a:cs typeface="Lucida Grande" pitchFamily="2" charset="0"/>
                <a:hlinkClick r:id="rId2"/>
              </a:rPr>
              <a:t>://developers.google.com/apis-explorer/#p/webmasters/v3</a:t>
            </a:r>
            <a:r>
              <a:rPr lang="fr-FR" sz="2000" dirty="0" smtClean="0">
                <a:solidFill>
                  <a:srgbClr val="DAEBF2"/>
                </a:solidFill>
                <a:latin typeface="Lucida Grande" pitchFamily="2" charset="0"/>
                <a:ea typeface="Lucida Grande" pitchFamily="2" charset="0"/>
                <a:cs typeface="Lucida Grande" pitchFamily="2" charset="0"/>
                <a:hlinkClick r:id="rId2"/>
              </a:rPr>
              <a:t>/</a:t>
            </a:r>
            <a:endParaRPr lang="fr-FR" sz="2000" dirty="0" smtClean="0">
              <a:solidFill>
                <a:srgbClr val="DAEBF2"/>
              </a:solidFill>
              <a:latin typeface="Lucida Grande" pitchFamily="2" charset="0"/>
              <a:ea typeface="Lucida Grande" pitchFamily="2" charset="0"/>
              <a:cs typeface="Lucida Grande" pitchFamily="2" charset="0"/>
            </a:endParaRPr>
          </a:p>
        </p:txBody>
      </p:sp>
      <p:sp>
        <p:nvSpPr>
          <p:cNvPr id="5" name="Erreurs de crawl"/>
          <p:cNvSpPr/>
          <p:nvPr/>
        </p:nvSpPr>
        <p:spPr>
          <a:xfrm>
            <a:off x="3657599" y="4121241"/>
            <a:ext cx="5129392" cy="414900"/>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7" name="stats"/>
          <p:cNvSpPr/>
          <p:nvPr/>
        </p:nvSpPr>
        <p:spPr>
          <a:xfrm>
            <a:off x="1494502" y="4536141"/>
            <a:ext cx="9257071" cy="414900"/>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4009535"/>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6"/>
                                        </p:tgtEl>
                                        <p:attrNameLst>
                                          <p:attrName>ppt_x</p:attrName>
                                        </p:attrNameLst>
                                      </p:cBhvr>
                                      <p:tavLst>
                                        <p:tav tm="0">
                                          <p:val>
                                            <p:strVal val="ppt_x"/>
                                          </p:val>
                                        </p:tav>
                                        <p:tav tm="100000">
                                          <p:val>
                                            <p:strVal val="ppt_x"/>
                                          </p:val>
                                        </p:tav>
                                      </p:tavLst>
                                    </p:anim>
                                    <p:anim calcmode="lin" valueType="num">
                                      <p:cBhvr additive="base">
                                        <p:cTn id="26" dur="500"/>
                                        <p:tgtEl>
                                          <p:spTgt spid="6"/>
                                        </p:tgtEl>
                                        <p:attrNameLst>
                                          <p:attrName>ppt_y</p:attrName>
                                        </p:attrNameLst>
                                      </p:cBhvr>
                                      <p:tavLst>
                                        <p:tav tm="0">
                                          <p:val>
                                            <p:strVal val="ppt_y"/>
                                          </p:val>
                                        </p:tav>
                                        <p:tav tm="100000">
                                          <p:val>
                                            <p:strVal val="1+ppt_h/2"/>
                                          </p:val>
                                        </p:tav>
                                      </p:tavLst>
                                    </p:anim>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298163"/>
          </a:xfrm>
          <a:noFill/>
        </p:spPr>
        <p:txBody>
          <a:bodyPr anchor="ctr"/>
          <a:lstStyle/>
          <a:p>
            <a:pPr marL="0" indent="0" algn="ctr">
              <a:buNone/>
            </a:pPr>
            <a:r>
              <a:rPr lang="fr-FR" sz="4400" b="1" dirty="0" smtClean="0">
                <a:solidFill>
                  <a:srgbClr val="DAEBF2"/>
                </a:solidFill>
                <a:latin typeface="Lucida Handwriting" panose="03010101010101010101" pitchFamily="66" charset="0"/>
                <a:ea typeface="Lucida Grande" pitchFamily="2" charset="0"/>
                <a:cs typeface="Lucida Grande" pitchFamily="2" charset="0"/>
              </a:rPr>
              <a:t>Gérer des </a:t>
            </a:r>
            <a:r>
              <a:rPr lang="fr-FR" sz="5400" b="1" dirty="0" smtClean="0">
                <a:solidFill>
                  <a:srgbClr val="022C42"/>
                </a:solidFill>
                <a:latin typeface="Lucida Grande" pitchFamily="2" charset="0"/>
                <a:ea typeface="Lucida Grande" pitchFamily="2" charset="0"/>
                <a:cs typeface="Lucida Grande" pitchFamily="2" charset="0"/>
              </a:rPr>
              <a:t>SITEMAPS XML</a:t>
            </a:r>
            <a:endParaRPr lang="fr-FR" sz="3600" dirty="0" smtClean="0">
              <a:solidFill>
                <a:srgbClr val="022C42"/>
              </a:solidFill>
              <a:latin typeface="Lucida Grande" pitchFamily="2" charset="0"/>
              <a:ea typeface="Lucida Grande" pitchFamily="2" charset="0"/>
              <a:cs typeface="Lucida Grande" pitchFamily="2" charset="0"/>
            </a:endParaRPr>
          </a:p>
          <a:p>
            <a:pPr marL="0" indent="0" algn="ctr">
              <a:buNone/>
            </a:pPr>
            <a:endParaRPr lang="fr-FR" sz="3600" b="1" dirty="0" smtClean="0">
              <a:solidFill>
                <a:srgbClr val="FF9B00"/>
              </a:solidFill>
              <a:latin typeface="Lucida Grande" pitchFamily="2" charset="0"/>
              <a:ea typeface="Lucida Grande" pitchFamily="2" charset="0"/>
              <a:cs typeface="Lucida Grande" pitchFamily="2" charset="0"/>
            </a:endParaRPr>
          </a:p>
          <a:p>
            <a:pPr marL="0" indent="0" algn="ctr">
              <a:buNone/>
            </a:pPr>
            <a:r>
              <a:rPr lang="fr-FR" sz="3600" b="1" dirty="0" smtClean="0">
                <a:solidFill>
                  <a:srgbClr val="FECC09"/>
                </a:solidFill>
                <a:latin typeface="Lucida Grande" pitchFamily="2" charset="0"/>
                <a:ea typeface="Lucida Grande" pitchFamily="2" charset="0"/>
                <a:cs typeface="Lucida Grande" pitchFamily="2" charset="0"/>
              </a:rPr>
              <a:t>PROBLÉMATIQUE</a:t>
            </a:r>
            <a:r>
              <a:rPr lang="fr-FR" sz="3600" b="1" dirty="0" smtClean="0">
                <a:solidFill>
                  <a:srgbClr val="FF9B00"/>
                </a:solidFill>
                <a:latin typeface="Lucida Grande" pitchFamily="2" charset="0"/>
                <a:ea typeface="Lucida Grande" pitchFamily="2" charset="0"/>
                <a:cs typeface="Lucida Grande" pitchFamily="2" charset="0"/>
              </a:rPr>
              <a:t>   </a:t>
            </a:r>
            <a:r>
              <a:rPr lang="fr-FR" sz="2000" dirty="0">
                <a:solidFill>
                  <a:srgbClr val="DAEBF2"/>
                </a:solidFill>
                <a:latin typeface="Lucida Grande" pitchFamily="2" charset="0"/>
                <a:ea typeface="Lucida Grande" pitchFamily="2" charset="0"/>
                <a:cs typeface="Lucida Grande" pitchFamily="2" charset="0"/>
              </a:rPr>
              <a:t>C</a:t>
            </a:r>
            <a:r>
              <a:rPr lang="fr-FR" sz="2000" dirty="0" smtClean="0">
                <a:solidFill>
                  <a:srgbClr val="DAEBF2"/>
                </a:solidFill>
                <a:latin typeface="Lucida Grande" pitchFamily="2" charset="0"/>
                <a:ea typeface="Lucida Grande" pitchFamily="2" charset="0"/>
                <a:cs typeface="Lucida Grande" pitchFamily="2" charset="0"/>
              </a:rPr>
              <a:t>onnaître le nom de toutes les pages indexées</a:t>
            </a:r>
          </a:p>
          <a:p>
            <a:pPr marL="0" indent="0" algn="ctr">
              <a:buNone/>
            </a:pPr>
            <a:endParaRPr lang="fr-FR" sz="2000" dirty="0">
              <a:solidFill>
                <a:srgbClr val="DAEBF2"/>
              </a:solidFill>
              <a:latin typeface="Lucida Grande" pitchFamily="2" charset="0"/>
              <a:ea typeface="Lucida Grande" pitchFamily="2" charset="0"/>
              <a:cs typeface="Lucida Grande" pitchFamily="2" charset="0"/>
            </a:endParaRPr>
          </a:p>
          <a:p>
            <a:pPr marL="457200" indent="-457200" algn="ctr">
              <a:buFont typeface="+mj-lt"/>
              <a:buAutoNum type="arabicPeriod"/>
            </a:pPr>
            <a:r>
              <a:rPr lang="fr-FR" dirty="0" smtClean="0">
                <a:solidFill>
                  <a:srgbClr val="DAEBF2"/>
                </a:solidFill>
                <a:latin typeface="Lucida Grande" pitchFamily="2" charset="0"/>
                <a:ea typeface="Lucida Grande" pitchFamily="2" charset="0"/>
                <a:cs typeface="Lucida Grande" pitchFamily="2" charset="0"/>
              </a:rPr>
              <a:t>Générer des </a:t>
            </a:r>
            <a:r>
              <a:rPr lang="fr-FR" b="1" dirty="0" err="1" smtClean="0">
                <a:solidFill>
                  <a:srgbClr val="DAEBF2"/>
                </a:solidFill>
                <a:latin typeface="Lucida Grande" pitchFamily="2" charset="0"/>
                <a:ea typeface="Lucida Grande" pitchFamily="2" charset="0"/>
                <a:cs typeface="Lucida Grande" pitchFamily="2" charset="0"/>
              </a:rPr>
              <a:t>Sitemaps</a:t>
            </a:r>
            <a:r>
              <a:rPr lang="fr-FR" b="1" dirty="0" smtClean="0">
                <a:solidFill>
                  <a:srgbClr val="DAEBF2"/>
                </a:solidFill>
                <a:latin typeface="Lucida Grande" pitchFamily="2" charset="0"/>
                <a:ea typeface="Lucida Grande" pitchFamily="2" charset="0"/>
                <a:cs typeface="Lucida Grande" pitchFamily="2" charset="0"/>
              </a:rPr>
              <a:t> XML à URL unique</a:t>
            </a:r>
          </a:p>
          <a:p>
            <a:pPr marL="457200" indent="-457200" algn="ctr">
              <a:buFont typeface="+mj-lt"/>
              <a:buAutoNum type="arabicPeriod"/>
            </a:pPr>
            <a:r>
              <a:rPr lang="fr-FR" dirty="0" smtClean="0">
                <a:solidFill>
                  <a:srgbClr val="DAEBF2"/>
                </a:solidFill>
                <a:latin typeface="Lucida Grande" pitchFamily="2" charset="0"/>
                <a:ea typeface="Lucida Grande" pitchFamily="2" charset="0"/>
                <a:cs typeface="Lucida Grande" pitchFamily="2" charset="0"/>
              </a:rPr>
              <a:t>Placer ces </a:t>
            </a:r>
            <a:r>
              <a:rPr lang="fr-FR" dirty="0" err="1" smtClean="0">
                <a:solidFill>
                  <a:srgbClr val="DAEBF2"/>
                </a:solidFill>
                <a:latin typeface="Lucida Grande" pitchFamily="2" charset="0"/>
                <a:ea typeface="Lucida Grande" pitchFamily="2" charset="0"/>
                <a:cs typeface="Lucida Grande" pitchFamily="2" charset="0"/>
              </a:rPr>
              <a:t>Sitemaps</a:t>
            </a:r>
            <a:r>
              <a:rPr lang="fr-FR" dirty="0" smtClean="0">
                <a:solidFill>
                  <a:srgbClr val="DAEBF2"/>
                </a:solidFill>
                <a:latin typeface="Lucida Grande" pitchFamily="2" charset="0"/>
                <a:ea typeface="Lucida Grande" pitchFamily="2" charset="0"/>
                <a:cs typeface="Lucida Grande" pitchFamily="2" charset="0"/>
              </a:rPr>
              <a:t> dans des </a:t>
            </a:r>
            <a:r>
              <a:rPr lang="fr-FR" dirty="0" err="1" smtClean="0">
                <a:solidFill>
                  <a:srgbClr val="DAEBF2"/>
                </a:solidFill>
                <a:latin typeface="Lucida Grande" pitchFamily="2" charset="0"/>
                <a:ea typeface="Lucida Grande" pitchFamily="2" charset="0"/>
                <a:cs typeface="Lucida Grande" pitchFamily="2" charset="0"/>
              </a:rPr>
              <a:t>Sitemaps</a:t>
            </a:r>
            <a:r>
              <a:rPr lang="fr-FR" dirty="0" smtClean="0">
                <a:solidFill>
                  <a:srgbClr val="DAEBF2"/>
                </a:solidFill>
                <a:latin typeface="Lucida Grande" pitchFamily="2" charset="0"/>
                <a:ea typeface="Lucida Grande" pitchFamily="2" charset="0"/>
                <a:cs typeface="Lucida Grande" pitchFamily="2" charset="0"/>
              </a:rPr>
              <a:t> Index</a:t>
            </a:r>
          </a:p>
          <a:p>
            <a:pPr marL="457200" indent="-457200" algn="ctr">
              <a:buFont typeface="+mj-lt"/>
              <a:buAutoNum type="arabicPeriod"/>
            </a:pPr>
            <a:r>
              <a:rPr lang="fr-FR" b="1" dirty="0" smtClean="0">
                <a:solidFill>
                  <a:srgbClr val="DAEBF2"/>
                </a:solidFill>
                <a:latin typeface="Lucida Grande" pitchFamily="2" charset="0"/>
                <a:ea typeface="Lucida Grande" pitchFamily="2" charset="0"/>
                <a:cs typeface="Lucida Grande" pitchFamily="2" charset="0"/>
              </a:rPr>
              <a:t>Automatiser l’envoi des </a:t>
            </a:r>
            <a:r>
              <a:rPr lang="fr-FR" b="1" dirty="0" err="1" smtClean="0">
                <a:solidFill>
                  <a:srgbClr val="DAEBF2"/>
                </a:solidFill>
                <a:latin typeface="Lucida Grande" pitchFamily="2" charset="0"/>
                <a:ea typeface="Lucida Grande" pitchFamily="2" charset="0"/>
                <a:cs typeface="Lucida Grande" pitchFamily="2" charset="0"/>
              </a:rPr>
              <a:t>Sitemaps</a:t>
            </a:r>
            <a:r>
              <a:rPr lang="fr-FR" b="1" dirty="0" smtClean="0">
                <a:solidFill>
                  <a:srgbClr val="DAEBF2"/>
                </a:solidFill>
                <a:latin typeface="Lucida Grande" pitchFamily="2" charset="0"/>
                <a:ea typeface="Lucida Grande" pitchFamily="2" charset="0"/>
                <a:cs typeface="Lucida Grande" pitchFamily="2" charset="0"/>
              </a:rPr>
              <a:t> </a:t>
            </a:r>
            <a:r>
              <a:rPr lang="fr-FR" dirty="0" smtClean="0">
                <a:solidFill>
                  <a:srgbClr val="DAEBF2"/>
                </a:solidFill>
                <a:latin typeface="Lucida Grande" pitchFamily="2" charset="0"/>
                <a:ea typeface="Lucida Grande" pitchFamily="2" charset="0"/>
                <a:cs typeface="Lucida Grande" pitchFamily="2" charset="0"/>
              </a:rPr>
              <a:t>dans la </a:t>
            </a:r>
            <a:r>
              <a:rPr lang="fr-FR" dirty="0" err="1" smtClean="0">
                <a:solidFill>
                  <a:srgbClr val="DAEBF2"/>
                </a:solidFill>
                <a:latin typeface="Lucida Grande" pitchFamily="2" charset="0"/>
                <a:ea typeface="Lucida Grande" pitchFamily="2" charset="0"/>
                <a:cs typeface="Lucida Grande" pitchFamily="2" charset="0"/>
              </a:rPr>
              <a:t>Search</a:t>
            </a:r>
            <a:r>
              <a:rPr lang="fr-FR" dirty="0" smtClean="0">
                <a:solidFill>
                  <a:srgbClr val="DAEBF2"/>
                </a:solidFill>
                <a:latin typeface="Lucida Grande" pitchFamily="2" charset="0"/>
                <a:ea typeface="Lucida Grande" pitchFamily="2" charset="0"/>
                <a:cs typeface="Lucida Grande" pitchFamily="2" charset="0"/>
              </a:rPr>
              <a:t> Console </a:t>
            </a:r>
          </a:p>
          <a:p>
            <a:pPr marL="457200" indent="-457200" algn="ctr">
              <a:buFont typeface="+mj-lt"/>
              <a:buAutoNum type="arabicPeriod"/>
            </a:pPr>
            <a:r>
              <a:rPr lang="fr-FR" b="1" dirty="0" smtClean="0">
                <a:solidFill>
                  <a:srgbClr val="DAEBF2"/>
                </a:solidFill>
                <a:latin typeface="Lucida Grande" pitchFamily="2" charset="0"/>
                <a:ea typeface="Lucida Grande" pitchFamily="2" charset="0"/>
                <a:cs typeface="Lucida Grande" pitchFamily="2" charset="0"/>
              </a:rPr>
              <a:t>Récolter les données automatiquement</a:t>
            </a:r>
          </a:p>
        </p:txBody>
      </p:sp>
      <p:sp>
        <p:nvSpPr>
          <p:cNvPr id="5" name="Générer Sitemaps"/>
          <p:cNvSpPr/>
          <p:nvPr/>
        </p:nvSpPr>
        <p:spPr>
          <a:xfrm>
            <a:off x="2138409" y="3311955"/>
            <a:ext cx="7974420"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5" name="Sitemap Index"/>
          <p:cNvSpPr/>
          <p:nvPr/>
        </p:nvSpPr>
        <p:spPr>
          <a:xfrm>
            <a:off x="1956389" y="3873065"/>
            <a:ext cx="8374154"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6" name="Automatiser l'envoi"/>
          <p:cNvSpPr/>
          <p:nvPr/>
        </p:nvSpPr>
        <p:spPr>
          <a:xfrm>
            <a:off x="715416" y="4380109"/>
            <a:ext cx="10790783"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7" name="Récolter les données"/>
          <p:cNvSpPr/>
          <p:nvPr/>
        </p:nvSpPr>
        <p:spPr>
          <a:xfrm>
            <a:off x="2220686" y="4908294"/>
            <a:ext cx="7892144"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5990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8"/>
                                        </p:tgtEl>
                                        <p:attrNameLst>
                                          <p:attrName>ppt_x</p:attrName>
                                        </p:attrNameLst>
                                      </p:cBhvr>
                                      <p:tavLst>
                                        <p:tav tm="0">
                                          <p:val>
                                            <p:strVal val="ppt_x"/>
                                          </p:val>
                                        </p:tav>
                                        <p:tav tm="100000">
                                          <p:val>
                                            <p:strVal val="ppt_x"/>
                                          </p:val>
                                        </p:tav>
                                      </p:tavLst>
                                    </p:anim>
                                    <p:anim calcmode="lin" valueType="num">
                                      <p:cBhvr additive="base">
                                        <p:cTn id="26" dur="500"/>
                                        <p:tgtEl>
                                          <p:spTgt spid="18"/>
                                        </p:tgtEl>
                                        <p:attrNameLst>
                                          <p:attrName>ppt_y</p:attrName>
                                        </p:attrNameLst>
                                      </p:cBhvr>
                                      <p:tavLst>
                                        <p:tav tm="0">
                                          <p:val>
                                            <p:strVal val="ppt_y"/>
                                          </p:val>
                                        </p:tav>
                                        <p:tav tm="100000">
                                          <p:val>
                                            <p:strVal val="1+ppt_h/2"/>
                                          </p:val>
                                        </p:tav>
                                      </p:tavLst>
                                    </p:anim>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9"/>
                                        </p:tgtEl>
                                        <p:attrNameLst>
                                          <p:attrName>ppt_x</p:attrName>
                                        </p:attrNameLst>
                                      </p:cBhvr>
                                      <p:tavLst>
                                        <p:tav tm="0">
                                          <p:val>
                                            <p:strVal val="ppt_x"/>
                                          </p:val>
                                        </p:tav>
                                        <p:tav tm="100000">
                                          <p:val>
                                            <p:strVal val="ppt_x"/>
                                          </p:val>
                                        </p:tav>
                                      </p:tavLst>
                                    </p:anim>
                                    <p:anim calcmode="lin" valueType="num">
                                      <p:cBhvr additive="base">
                                        <p:cTn id="39" dur="500"/>
                                        <p:tgtEl>
                                          <p:spTgt spid="19"/>
                                        </p:tgtEl>
                                        <p:attrNameLst>
                                          <p:attrName>ppt_y</p:attrName>
                                        </p:attrNameLst>
                                      </p:cBhvr>
                                      <p:tavLst>
                                        <p:tav tm="0">
                                          <p:val>
                                            <p:strVal val="ppt_y"/>
                                          </p:val>
                                        </p:tav>
                                        <p:tav tm="100000">
                                          <p:val>
                                            <p:strVal val="1+ppt_h/2"/>
                                          </p:val>
                                        </p:tav>
                                      </p:tavLst>
                                    </p:anim>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0"/>
                                        </p:tgtEl>
                                        <p:attrNameLst>
                                          <p:attrName>ppt_x</p:attrName>
                                        </p:attrNameLst>
                                      </p:cBhvr>
                                      <p:tavLst>
                                        <p:tav tm="0">
                                          <p:val>
                                            <p:strVal val="ppt_x"/>
                                          </p:val>
                                        </p:tav>
                                        <p:tav tm="100000">
                                          <p:val>
                                            <p:strVal val="ppt_x"/>
                                          </p:val>
                                        </p:tav>
                                      </p:tavLst>
                                    </p:anim>
                                    <p:anim calcmode="lin" valueType="num">
                                      <p:cBhvr additive="base">
                                        <p:cTn id="52" dur="500"/>
                                        <p:tgtEl>
                                          <p:spTgt spid="20"/>
                                        </p:tgtEl>
                                        <p:attrNameLst>
                                          <p:attrName>ppt_y</p:attrName>
                                        </p:attrNameLst>
                                      </p:cBhvr>
                                      <p:tavLst>
                                        <p:tav tm="0">
                                          <p:val>
                                            <p:strVal val="ppt_y"/>
                                          </p:val>
                                        </p:tav>
                                        <p:tav tm="100000">
                                          <p:val>
                                            <p:strVal val="1+ppt_h/2"/>
                                          </p:val>
                                        </p:tav>
                                      </p:tavLst>
                                    </p:anim>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A6B8"/>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298163"/>
          </a:xfrm>
          <a:noFill/>
        </p:spPr>
        <p:txBody>
          <a:bodyPr anchor="ctr">
            <a:normAutofit/>
          </a:bodyPr>
          <a:lstStyle/>
          <a:p>
            <a:pPr marL="0" indent="0" algn="ctr">
              <a:buNone/>
            </a:pPr>
            <a:r>
              <a:rPr lang="fr-FR" sz="3600" b="1" dirty="0" smtClean="0">
                <a:solidFill>
                  <a:srgbClr val="AC2A35"/>
                </a:solidFill>
                <a:latin typeface="Lucida Handwriting" panose="03010101010101010101" pitchFamily="66" charset="0"/>
                <a:ea typeface="Lucida Grande" pitchFamily="2" charset="0"/>
                <a:cs typeface="Lucida Grande" pitchFamily="2" charset="0"/>
              </a:rPr>
              <a:t>Au fait, </a:t>
            </a:r>
            <a:r>
              <a:rPr lang="fr-FR" sz="5600" b="1" dirty="0" smtClean="0">
                <a:solidFill>
                  <a:srgbClr val="FF9B00"/>
                </a:solidFill>
                <a:latin typeface="Lucida Grande" pitchFamily="2" charset="0"/>
                <a:ea typeface="Lucida Grande" pitchFamily="2" charset="0"/>
                <a:cs typeface="Lucida Grande" pitchFamily="2" charset="0"/>
              </a:rPr>
              <a:t>BING</a:t>
            </a:r>
            <a:r>
              <a:rPr lang="fr-FR" sz="3200" b="1" dirty="0" smtClean="0">
                <a:solidFill>
                  <a:srgbClr val="FF9B00"/>
                </a:solidFill>
                <a:latin typeface="Lucida Handwriting" panose="03010101010101010101" pitchFamily="66" charset="0"/>
                <a:ea typeface="Lucida Grande" pitchFamily="2" charset="0"/>
                <a:cs typeface="Lucida Grande" pitchFamily="2" charset="0"/>
              </a:rPr>
              <a:t> </a:t>
            </a:r>
            <a:r>
              <a:rPr lang="fr-FR" sz="4000" b="1" dirty="0" smtClean="0">
                <a:solidFill>
                  <a:srgbClr val="AC2A35"/>
                </a:solidFill>
                <a:latin typeface="Lucida Handwriting" panose="03010101010101010101" pitchFamily="66" charset="0"/>
                <a:ea typeface="Lucida Grande" pitchFamily="2" charset="0"/>
                <a:cs typeface="Lucida Grande" pitchFamily="2" charset="0"/>
              </a:rPr>
              <a:t>existe encore…</a:t>
            </a:r>
            <a:endParaRPr lang="fr-FR" sz="18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sz="2000" dirty="0" smtClean="0">
              <a:solidFill>
                <a:srgbClr val="FF9B00"/>
              </a:solidFill>
              <a:latin typeface="Lucida Grande" pitchFamily="2" charset="0"/>
              <a:ea typeface="Lucida Grande" pitchFamily="2" charset="0"/>
              <a:cs typeface="Lucida Grande" pitchFamily="2" charset="0"/>
            </a:endParaRPr>
          </a:p>
          <a:p>
            <a:pPr marL="0" indent="0" algn="ctr">
              <a:buNone/>
            </a:pPr>
            <a:r>
              <a:rPr lang="fr-MC" sz="3200" dirty="0" smtClean="0">
                <a:solidFill>
                  <a:srgbClr val="FF9B00"/>
                </a:solidFill>
                <a:latin typeface="Lucida Grande" pitchFamily="2" charset="0"/>
                <a:ea typeface="Lucida Grande" pitchFamily="2" charset="0"/>
                <a:cs typeface="Lucida Grande" pitchFamily="2" charset="0"/>
              </a:rPr>
              <a:t>Bing propose aussi des API intéressantes pour le SEO</a:t>
            </a:r>
            <a:endParaRPr lang="fr-FR" sz="3200" dirty="0" smtClean="0">
              <a:solidFill>
                <a:srgbClr val="FF9B00"/>
              </a:solidFill>
              <a:latin typeface="Lucida Grande" pitchFamily="2" charset="0"/>
              <a:ea typeface="Lucida Grande" pitchFamily="2" charset="0"/>
              <a:cs typeface="Lucida Grande" pitchFamily="2" charset="0"/>
            </a:endParaRPr>
          </a:p>
          <a:p>
            <a:pPr marL="0" indent="0" algn="ctr">
              <a:buNone/>
            </a:pPr>
            <a:r>
              <a:rPr lang="fr-FR" sz="2000" dirty="0">
                <a:solidFill>
                  <a:srgbClr val="DAEBF2"/>
                </a:solidFill>
                <a:latin typeface="Lucida Grande" pitchFamily="2" charset="0"/>
                <a:ea typeface="Lucida Grande" pitchFamily="2" charset="0"/>
                <a:cs typeface="Lucida Grande" pitchFamily="2" charset="0"/>
                <a:hlinkClick r:id="rId2"/>
              </a:rPr>
              <a:t>https://azure.microsoft.com/en-us/services/cognitive-services/directory/search</a:t>
            </a:r>
            <a:r>
              <a:rPr lang="fr-FR" sz="2000" dirty="0" smtClean="0">
                <a:solidFill>
                  <a:srgbClr val="DAEBF2"/>
                </a:solidFill>
                <a:latin typeface="Lucida Grande" pitchFamily="2" charset="0"/>
                <a:ea typeface="Lucida Grande" pitchFamily="2" charset="0"/>
                <a:cs typeface="Lucida Grande" pitchFamily="2" charset="0"/>
                <a:hlinkClick r:id="rId2"/>
              </a:rPr>
              <a:t>/</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2000" dirty="0">
                <a:solidFill>
                  <a:srgbClr val="DAEBF2"/>
                </a:solidFill>
                <a:latin typeface="Lucida Grande" pitchFamily="2" charset="0"/>
                <a:ea typeface="Lucida Grande" pitchFamily="2" charset="0"/>
                <a:cs typeface="Lucida Grande" pitchFamily="2" charset="0"/>
                <a:hlinkClick r:id="rId3"/>
              </a:rPr>
              <a:t>https://</a:t>
            </a:r>
            <a:r>
              <a:rPr lang="fr-FR" sz="2000" dirty="0" smtClean="0">
                <a:solidFill>
                  <a:srgbClr val="DAEBF2"/>
                </a:solidFill>
                <a:latin typeface="Lucida Grande" pitchFamily="2" charset="0"/>
                <a:ea typeface="Lucida Grande" pitchFamily="2" charset="0"/>
                <a:cs typeface="Lucida Grande" pitchFamily="2" charset="0"/>
                <a:hlinkClick r:id="rId3"/>
              </a:rPr>
              <a:t>www.bing.com/partners/developers</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sz="1400" dirty="0">
              <a:solidFill>
                <a:srgbClr val="DAEBF2"/>
              </a:solidFill>
              <a:latin typeface="Lucida Grande" pitchFamily="2" charset="0"/>
              <a:ea typeface="Lucida Grande" pitchFamily="2" charset="0"/>
              <a:cs typeface="Lucida Grande" pitchFamily="2" charset="0"/>
            </a:endParaRPr>
          </a:p>
          <a:p>
            <a:pPr marL="0" indent="0" algn="ctr">
              <a:buNone/>
            </a:pPr>
            <a:r>
              <a:rPr lang="fr-FR" b="1" dirty="0" smtClean="0">
                <a:solidFill>
                  <a:srgbClr val="AC2A35"/>
                </a:solidFill>
                <a:latin typeface="Lucida Grande" pitchFamily="2" charset="0"/>
                <a:ea typeface="Lucida Grande" pitchFamily="2" charset="0"/>
                <a:cs typeface="Lucida Grande" pitchFamily="2" charset="0"/>
              </a:rPr>
              <a:t>Trouvez la bibliothèque qui vous convient</a:t>
            </a:r>
            <a:endParaRPr lang="fr-FR" b="1" dirty="0">
              <a:solidFill>
                <a:srgbClr val="AC2A35"/>
              </a:solidFill>
              <a:latin typeface="Lucida Grande" pitchFamily="2" charset="0"/>
              <a:ea typeface="Lucida Grande" pitchFamily="2" charset="0"/>
              <a:cs typeface="Lucida Grande" pitchFamily="2" charset="0"/>
            </a:endParaRPr>
          </a:p>
          <a:p>
            <a:pPr marL="0" indent="0" algn="ctr">
              <a:buNone/>
            </a:pPr>
            <a:r>
              <a:rPr lang="fr-FR" sz="2000" dirty="0">
                <a:solidFill>
                  <a:srgbClr val="DAEBF2"/>
                </a:solidFill>
                <a:latin typeface="Lucida Grande" pitchFamily="2" charset="0"/>
                <a:ea typeface="Lucida Grande" pitchFamily="2" charset="0"/>
                <a:cs typeface="Lucida Grande" pitchFamily="2" charset="0"/>
                <a:hlinkClick r:id="rId4"/>
              </a:rPr>
              <a:t>https://docs.microsoft.com/fr-fr/azure/#</a:t>
            </a:r>
            <a:r>
              <a:rPr lang="fr-FR" sz="2000" dirty="0" smtClean="0">
                <a:solidFill>
                  <a:srgbClr val="DAEBF2"/>
                </a:solidFill>
                <a:latin typeface="Lucida Grande" pitchFamily="2" charset="0"/>
                <a:ea typeface="Lucida Grande" pitchFamily="2" charset="0"/>
                <a:cs typeface="Lucida Grande" pitchFamily="2" charset="0"/>
                <a:hlinkClick r:id="rId4"/>
              </a:rPr>
              <a:t>pivot=sdkstools</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2400" b="1" dirty="0" smtClean="0">
                <a:solidFill>
                  <a:srgbClr val="AC2A35"/>
                </a:solidFill>
                <a:latin typeface="Lucida Grande" pitchFamily="2" charset="0"/>
                <a:ea typeface="Lucida Grande" pitchFamily="2" charset="0"/>
                <a:cs typeface="Lucida Grande" pitchFamily="2" charset="0"/>
              </a:rPr>
              <a:t>Exemple de l’Api Bing webmaster…</a:t>
            </a:r>
            <a:endParaRPr lang="fr-FR" sz="2400" b="1" dirty="0" smtClean="0">
              <a:solidFill>
                <a:srgbClr val="AC2A35"/>
              </a:solidFill>
              <a:latin typeface="Lucida Grande" pitchFamily="2" charset="0"/>
              <a:ea typeface="Lucida Grande" pitchFamily="2" charset="0"/>
              <a:cs typeface="Lucida Grande" pitchFamily="2" charset="0"/>
            </a:endParaRPr>
          </a:p>
          <a:p>
            <a:pPr marL="0" indent="0" algn="ctr">
              <a:buNone/>
            </a:pPr>
            <a:r>
              <a:rPr lang="fr-MC" sz="1800" dirty="0" smtClean="0">
                <a:solidFill>
                  <a:srgbClr val="DAEBF2"/>
                </a:solidFill>
                <a:latin typeface="Lucida Grande" pitchFamily="2" charset="0"/>
                <a:ea typeface="Lucida Grande" pitchFamily="2" charset="0"/>
                <a:cs typeface="Lucida Grande" pitchFamily="2" charset="0"/>
              </a:rPr>
              <a:t>Obtenir une clé d’API directement dans la console des Bing Webmaster Tools</a:t>
            </a:r>
            <a:endParaRPr lang="fr-FR" sz="18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1800" dirty="0" smtClean="0">
                <a:solidFill>
                  <a:srgbClr val="DAEBF2"/>
                </a:solidFill>
                <a:latin typeface="Lucida Grande" pitchFamily="2" charset="0"/>
                <a:ea typeface="Lucida Grande" pitchFamily="2" charset="0"/>
                <a:cs typeface="Lucida Grande" pitchFamily="2" charset="0"/>
                <a:hlinkClick r:id="rId5"/>
              </a:rPr>
              <a:t>https</a:t>
            </a:r>
            <a:r>
              <a:rPr lang="fr-FR" sz="1800" dirty="0">
                <a:solidFill>
                  <a:srgbClr val="DAEBF2"/>
                </a:solidFill>
                <a:latin typeface="Lucida Grande" pitchFamily="2" charset="0"/>
                <a:ea typeface="Lucida Grande" pitchFamily="2" charset="0"/>
                <a:cs typeface="Lucida Grande" pitchFamily="2" charset="0"/>
                <a:hlinkClick r:id="rId5"/>
              </a:rPr>
              <a:t>://</a:t>
            </a:r>
            <a:r>
              <a:rPr lang="fr-FR" sz="1800" dirty="0" smtClean="0">
                <a:solidFill>
                  <a:srgbClr val="DAEBF2"/>
                </a:solidFill>
                <a:latin typeface="Lucida Grande" pitchFamily="2" charset="0"/>
                <a:ea typeface="Lucida Grande" pitchFamily="2" charset="0"/>
                <a:cs typeface="Lucida Grande" pitchFamily="2" charset="0"/>
                <a:hlinkClick r:id="rId5"/>
              </a:rPr>
              <a:t>msdn.microsoft.com/en-us/library/hh969349</a:t>
            </a:r>
            <a:endParaRPr lang="fr-FR" sz="18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MC" sz="1800" dirty="0" smtClean="0">
                <a:solidFill>
                  <a:srgbClr val="DAEBF2"/>
                </a:solidFill>
                <a:latin typeface="Lucida Grande" pitchFamily="2" charset="0"/>
                <a:ea typeface="Lucida Grande" pitchFamily="2" charset="0"/>
                <a:cs typeface="Lucida Grande" pitchFamily="2" charset="0"/>
              </a:rPr>
              <a:t>Librairie en PHP </a:t>
            </a:r>
            <a:r>
              <a:rPr lang="fr-MC" sz="1800" dirty="0">
                <a:solidFill>
                  <a:srgbClr val="DAEBF2"/>
                </a:solidFill>
                <a:latin typeface="Lucida Grande" pitchFamily="2" charset="0"/>
                <a:ea typeface="Lucida Grande" pitchFamily="2" charset="0"/>
                <a:cs typeface="Lucida Grande" pitchFamily="2" charset="0"/>
              </a:rPr>
              <a:t>par exemple : </a:t>
            </a:r>
            <a:r>
              <a:rPr lang="fr-MC" sz="1800" dirty="0">
                <a:solidFill>
                  <a:srgbClr val="DAEBF2"/>
                </a:solidFill>
                <a:latin typeface="Lucida Grande" pitchFamily="2" charset="0"/>
                <a:ea typeface="Lucida Grande" pitchFamily="2" charset="0"/>
                <a:cs typeface="Lucida Grande" pitchFamily="2" charset="0"/>
                <a:hlinkClick r:id="rId6"/>
              </a:rPr>
              <a:t>https://</a:t>
            </a:r>
            <a:r>
              <a:rPr lang="fr-MC" sz="1800" dirty="0" smtClean="0">
                <a:solidFill>
                  <a:srgbClr val="DAEBF2"/>
                </a:solidFill>
                <a:latin typeface="Lucida Grande" pitchFamily="2" charset="0"/>
                <a:ea typeface="Lucida Grande" pitchFamily="2" charset="0"/>
                <a:cs typeface="Lucida Grande" pitchFamily="2" charset="0"/>
                <a:hlinkClick r:id="rId6"/>
              </a:rPr>
              <a:t>github.com/webjeyros/bing-webmaster-api</a:t>
            </a:r>
            <a:endParaRPr lang="fr-MC" sz="1800" dirty="0" smtClean="0">
              <a:solidFill>
                <a:srgbClr val="DAEBF2"/>
              </a:solidFill>
              <a:latin typeface="Lucida Grande" pitchFamily="2" charset="0"/>
              <a:ea typeface="Lucida Grande" pitchFamily="2" charset="0"/>
              <a:cs typeface="Lucida Grande" pitchFamily="2" charset="0"/>
            </a:endParaRPr>
          </a:p>
        </p:txBody>
      </p:sp>
      <p:sp>
        <p:nvSpPr>
          <p:cNvPr id="17" name="librairies Bing"/>
          <p:cNvSpPr/>
          <p:nvPr/>
        </p:nvSpPr>
        <p:spPr>
          <a:xfrm>
            <a:off x="1975138" y="3149081"/>
            <a:ext cx="8241724"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 name="clé d'api"/>
          <p:cNvSpPr/>
          <p:nvPr/>
        </p:nvSpPr>
        <p:spPr>
          <a:xfrm>
            <a:off x="1596594" y="4940709"/>
            <a:ext cx="8948500" cy="3687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9959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5"/>
                                        </p:tgtEl>
                                        <p:attrNameLst>
                                          <p:attrName>ppt_x</p:attrName>
                                        </p:attrNameLst>
                                      </p:cBhvr>
                                      <p:tavLst>
                                        <p:tav tm="0">
                                          <p:val>
                                            <p:strVal val="ppt_x"/>
                                          </p:val>
                                        </p:tav>
                                        <p:tav tm="100000">
                                          <p:val>
                                            <p:strVal val="ppt_x"/>
                                          </p:val>
                                        </p:tav>
                                      </p:tavLst>
                                    </p:anim>
                                    <p:anim calcmode="lin" valueType="num">
                                      <p:cBhvr additive="base">
                                        <p:cTn id="26" dur="500"/>
                                        <p:tgtEl>
                                          <p:spTgt spid="5"/>
                                        </p:tgtEl>
                                        <p:attrNameLst>
                                          <p:attrName>ppt_y</p:attrName>
                                        </p:attrNameLst>
                                      </p:cBhvr>
                                      <p:tavLst>
                                        <p:tav tm="0">
                                          <p:val>
                                            <p:strVal val="ppt_y"/>
                                          </p:val>
                                        </p:tav>
                                        <p:tav tm="100000">
                                          <p:val>
                                            <p:strVal val="1+ppt_h/2"/>
                                          </p:val>
                                        </p:tav>
                                      </p:tavLst>
                                    </p:anim>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CC09"/>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298163"/>
          </a:xfrm>
          <a:noFill/>
        </p:spPr>
        <p:txBody>
          <a:bodyPr anchor="ctr">
            <a:normAutofit/>
          </a:bodyPr>
          <a:lstStyle/>
          <a:p>
            <a:pPr marL="0" indent="0" algn="ctr">
              <a:buNone/>
            </a:pPr>
            <a:r>
              <a:rPr lang="fr-FR" sz="4400" b="1" dirty="0" smtClean="0">
                <a:solidFill>
                  <a:srgbClr val="AC2A35"/>
                </a:solidFill>
                <a:latin typeface="Lucida Handwriting" panose="03010101010101010101" pitchFamily="66" charset="0"/>
                <a:ea typeface="Lucida Grande" pitchFamily="2" charset="0"/>
                <a:cs typeface="Lucida Grande" pitchFamily="2" charset="0"/>
              </a:rPr>
              <a:t>Faites des vocalises avec </a:t>
            </a:r>
          </a:p>
          <a:p>
            <a:pPr marL="0" indent="0" algn="ctr">
              <a:buNone/>
            </a:pPr>
            <a:r>
              <a:rPr lang="fr-FR" sz="6600" b="1" dirty="0" smtClean="0">
                <a:solidFill>
                  <a:srgbClr val="022C42"/>
                </a:solidFill>
                <a:latin typeface="Lucida Grande" pitchFamily="2" charset="0"/>
                <a:ea typeface="Lucida Grande" pitchFamily="2" charset="0"/>
                <a:cs typeface="Lucida Grande" pitchFamily="2" charset="0"/>
              </a:rPr>
              <a:t>L’API DIALOG FLOW</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dirty="0" smtClean="0">
                <a:solidFill>
                  <a:srgbClr val="1DA6B8"/>
                </a:solidFill>
                <a:latin typeface="Lucida Grande" pitchFamily="2" charset="0"/>
                <a:ea typeface="Lucida Grande" pitchFamily="2" charset="0"/>
                <a:cs typeface="Lucida Grande" pitchFamily="2" charset="0"/>
              </a:rPr>
              <a:t>Et si le SEO de demain se tournait (officiellement) vers le vocal ?</a:t>
            </a:r>
          </a:p>
          <a:p>
            <a:pPr marL="0" indent="0" algn="ctr">
              <a:buNone/>
            </a:pPr>
            <a:r>
              <a:rPr lang="fr-FR" sz="2000" dirty="0">
                <a:solidFill>
                  <a:srgbClr val="DAEBF2"/>
                </a:solidFill>
                <a:latin typeface="Lucida Grande" pitchFamily="2" charset="0"/>
                <a:ea typeface="Lucida Grande" pitchFamily="2" charset="0"/>
                <a:cs typeface="Lucida Grande" pitchFamily="2" charset="0"/>
                <a:hlinkClick r:id="rId2"/>
              </a:rPr>
              <a:t>https://developers.google.com/machine-learning/crash-course</a:t>
            </a:r>
            <a:r>
              <a:rPr lang="fr-FR" sz="2000" dirty="0" smtClean="0">
                <a:solidFill>
                  <a:srgbClr val="DAEBF2"/>
                </a:solidFill>
                <a:latin typeface="Lucida Grande" pitchFamily="2" charset="0"/>
                <a:ea typeface="Lucida Grande" pitchFamily="2" charset="0"/>
                <a:cs typeface="Lucida Grande" pitchFamily="2" charset="0"/>
                <a:hlinkClick r:id="rId2"/>
              </a:rPr>
              <a:t>/</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endParaRPr lang="fr-FR" sz="1400" dirty="0">
              <a:solidFill>
                <a:srgbClr val="DAEBF2"/>
              </a:solidFill>
              <a:latin typeface="Lucida Grande" pitchFamily="2" charset="0"/>
              <a:ea typeface="Lucida Grande" pitchFamily="2" charset="0"/>
              <a:cs typeface="Lucida Grande" pitchFamily="2" charset="0"/>
            </a:endParaRPr>
          </a:p>
          <a:p>
            <a:pPr marL="0" indent="0" algn="ctr">
              <a:buNone/>
            </a:pPr>
            <a:r>
              <a:rPr lang="fr-FR" sz="2400" b="1" dirty="0">
                <a:solidFill>
                  <a:srgbClr val="AC2A35"/>
                </a:solidFill>
                <a:latin typeface="Lucida Grande" pitchFamily="2" charset="0"/>
                <a:ea typeface="Lucida Grande" pitchFamily="2" charset="0"/>
                <a:cs typeface="Lucida Grande" pitchFamily="2" charset="0"/>
              </a:rPr>
              <a:t>Créez des </a:t>
            </a:r>
            <a:r>
              <a:rPr lang="fr-FR" sz="2400" b="1" dirty="0" err="1">
                <a:solidFill>
                  <a:srgbClr val="AC2A35"/>
                </a:solidFill>
                <a:latin typeface="Lucida Grande" pitchFamily="2" charset="0"/>
                <a:ea typeface="Lucida Grande" pitchFamily="2" charset="0"/>
                <a:cs typeface="Lucida Grande" pitchFamily="2" charset="0"/>
              </a:rPr>
              <a:t>skills</a:t>
            </a:r>
            <a:r>
              <a:rPr lang="fr-FR" sz="2400" b="1" dirty="0">
                <a:solidFill>
                  <a:srgbClr val="AC2A35"/>
                </a:solidFill>
                <a:latin typeface="Lucida Grande" pitchFamily="2" charset="0"/>
                <a:ea typeface="Lucida Grande" pitchFamily="2" charset="0"/>
                <a:cs typeface="Lucida Grande" pitchFamily="2" charset="0"/>
              </a:rPr>
              <a:t>/actions pour Google Home, etc.</a:t>
            </a:r>
          </a:p>
          <a:p>
            <a:pPr marL="0" indent="0" algn="ctr">
              <a:buNone/>
            </a:pPr>
            <a:r>
              <a:rPr lang="fr-FR" sz="1800" dirty="0" smtClean="0">
                <a:solidFill>
                  <a:srgbClr val="DAEBF2"/>
                </a:solidFill>
                <a:latin typeface="Lucida Grande" pitchFamily="2" charset="0"/>
                <a:ea typeface="Lucida Grande" pitchFamily="2" charset="0"/>
                <a:cs typeface="Lucida Grande" pitchFamily="2" charset="0"/>
                <a:hlinkClick r:id="rId3"/>
              </a:rPr>
              <a:t>https</a:t>
            </a:r>
            <a:r>
              <a:rPr lang="fr-FR" sz="1800" dirty="0">
                <a:solidFill>
                  <a:srgbClr val="DAEBF2"/>
                </a:solidFill>
                <a:latin typeface="Lucida Grande" pitchFamily="2" charset="0"/>
                <a:ea typeface="Lucida Grande" pitchFamily="2" charset="0"/>
                <a:cs typeface="Lucida Grande" pitchFamily="2" charset="0"/>
                <a:hlinkClick r:id="rId3"/>
              </a:rPr>
              <a:t>://developers.google.com/apis-explorer/#p/dialogflow/v2beta1</a:t>
            </a:r>
            <a:r>
              <a:rPr lang="fr-FR" sz="1800" dirty="0" smtClean="0">
                <a:solidFill>
                  <a:srgbClr val="DAEBF2"/>
                </a:solidFill>
                <a:latin typeface="Lucida Grande" pitchFamily="2" charset="0"/>
                <a:ea typeface="Lucida Grande" pitchFamily="2" charset="0"/>
                <a:cs typeface="Lucida Grande" pitchFamily="2" charset="0"/>
                <a:hlinkClick r:id="rId3"/>
              </a:rPr>
              <a:t>/</a:t>
            </a:r>
            <a:r>
              <a:rPr lang="fr-FR" sz="1800" dirty="0" smtClean="0">
                <a:solidFill>
                  <a:srgbClr val="DAEBF2"/>
                </a:solidFill>
                <a:latin typeface="Lucida Grande" pitchFamily="2" charset="0"/>
                <a:ea typeface="Lucida Grande" pitchFamily="2" charset="0"/>
                <a:cs typeface="Lucida Grande" pitchFamily="2" charset="0"/>
              </a:rPr>
              <a:t> </a:t>
            </a:r>
          </a:p>
          <a:p>
            <a:pPr marL="0" indent="0" algn="ctr">
              <a:buNone/>
            </a:pPr>
            <a:r>
              <a:rPr lang="fr-FR" sz="2400" b="1" dirty="0" smtClean="0">
                <a:solidFill>
                  <a:srgbClr val="AC2A35"/>
                </a:solidFill>
                <a:latin typeface="Lucida Grande" pitchFamily="2" charset="0"/>
                <a:ea typeface="Lucida Grande" pitchFamily="2" charset="0"/>
                <a:cs typeface="Lucida Grande" pitchFamily="2" charset="0"/>
              </a:rPr>
              <a:t>Convertissez </a:t>
            </a:r>
            <a:r>
              <a:rPr lang="fr-FR" sz="2400" b="1" dirty="0">
                <a:solidFill>
                  <a:srgbClr val="AC2A35"/>
                </a:solidFill>
                <a:latin typeface="Lucida Grande" pitchFamily="2" charset="0"/>
                <a:ea typeface="Lucida Grande" pitchFamily="2" charset="0"/>
                <a:cs typeface="Lucida Grande" pitchFamily="2" charset="0"/>
              </a:rPr>
              <a:t>votre voix en </a:t>
            </a:r>
            <a:r>
              <a:rPr lang="fr-FR" sz="2400" b="1" dirty="0" smtClean="0">
                <a:solidFill>
                  <a:srgbClr val="AC2A35"/>
                </a:solidFill>
                <a:latin typeface="Lucida Grande" pitchFamily="2" charset="0"/>
                <a:ea typeface="Lucida Grande" pitchFamily="2" charset="0"/>
                <a:cs typeface="Lucida Grande" pitchFamily="2" charset="0"/>
              </a:rPr>
              <a:t>texte…</a:t>
            </a:r>
          </a:p>
          <a:p>
            <a:pPr marL="0" indent="0" algn="ctr">
              <a:buNone/>
            </a:pPr>
            <a:r>
              <a:rPr lang="fr-FR" sz="1800" dirty="0" smtClean="0">
                <a:solidFill>
                  <a:srgbClr val="DAEBF2"/>
                </a:solidFill>
                <a:latin typeface="Lucida Grande" pitchFamily="2" charset="0"/>
                <a:ea typeface="Lucida Grande" pitchFamily="2" charset="0"/>
                <a:cs typeface="Lucida Grande" pitchFamily="2" charset="0"/>
                <a:hlinkClick r:id="rId4"/>
              </a:rPr>
              <a:t>https</a:t>
            </a:r>
            <a:r>
              <a:rPr lang="fr-FR" sz="1800" dirty="0">
                <a:solidFill>
                  <a:srgbClr val="DAEBF2"/>
                </a:solidFill>
                <a:latin typeface="Lucida Grande" pitchFamily="2" charset="0"/>
                <a:ea typeface="Lucida Grande" pitchFamily="2" charset="0"/>
                <a:cs typeface="Lucida Grande" pitchFamily="2" charset="0"/>
                <a:hlinkClick r:id="rId4"/>
              </a:rPr>
              <a:t>://console.cloud.google.com/apis/library/speech.googleapis.com</a:t>
            </a:r>
            <a:r>
              <a:rPr lang="fr-FR" sz="1800" dirty="0" smtClean="0">
                <a:solidFill>
                  <a:srgbClr val="DAEBF2"/>
                </a:solidFill>
                <a:latin typeface="Lucida Grande" pitchFamily="2" charset="0"/>
                <a:ea typeface="Lucida Grande" pitchFamily="2" charset="0"/>
                <a:cs typeface="Lucida Grande" pitchFamily="2" charset="0"/>
                <a:hlinkClick r:id="rId4"/>
              </a:rPr>
              <a:t>/</a:t>
            </a:r>
            <a:r>
              <a:rPr lang="fr-FR" sz="1800" dirty="0" smtClean="0">
                <a:solidFill>
                  <a:srgbClr val="DAEBF2"/>
                </a:solidFill>
                <a:latin typeface="Lucida Grande" pitchFamily="2" charset="0"/>
                <a:ea typeface="Lucida Grande" pitchFamily="2" charset="0"/>
                <a:cs typeface="Lucida Grande" pitchFamily="2" charset="0"/>
              </a:rPr>
              <a:t> </a:t>
            </a:r>
            <a:r>
              <a:rPr lang="fr-FR" sz="1800" dirty="0">
                <a:solidFill>
                  <a:schemeClr val="bg1"/>
                </a:solidFill>
                <a:latin typeface="Lucida Grande" pitchFamily="2" charset="0"/>
                <a:ea typeface="Lucida Grande" pitchFamily="2" charset="0"/>
                <a:cs typeface="Lucida Grande" pitchFamily="2" charset="0"/>
              </a:rPr>
              <a:t>(payant)</a:t>
            </a:r>
          </a:p>
          <a:p>
            <a:pPr marL="0" indent="0" algn="ctr">
              <a:buNone/>
            </a:pPr>
            <a:r>
              <a:rPr lang="fr-FR" sz="2400" b="1" dirty="0" smtClean="0">
                <a:solidFill>
                  <a:srgbClr val="AC2A35"/>
                </a:solidFill>
                <a:latin typeface="Lucida Grande" pitchFamily="2" charset="0"/>
                <a:ea typeface="Lucida Grande" pitchFamily="2" charset="0"/>
                <a:cs typeface="Lucida Grande" pitchFamily="2" charset="0"/>
              </a:rPr>
              <a:t>Créez des </a:t>
            </a:r>
            <a:r>
              <a:rPr lang="fr-FR" sz="2400" b="1" dirty="0" err="1" smtClean="0">
                <a:solidFill>
                  <a:srgbClr val="AC2A35"/>
                </a:solidFill>
                <a:latin typeface="Lucida Grande" pitchFamily="2" charset="0"/>
                <a:ea typeface="Lucida Grande" pitchFamily="2" charset="0"/>
                <a:cs typeface="Lucida Grande" pitchFamily="2" charset="0"/>
              </a:rPr>
              <a:t>ChatBots</a:t>
            </a:r>
            <a:r>
              <a:rPr lang="fr-FR" sz="2400" b="1" dirty="0" smtClean="0">
                <a:solidFill>
                  <a:srgbClr val="AC2A35"/>
                </a:solidFill>
                <a:latin typeface="Lucida Grande" pitchFamily="2" charset="0"/>
                <a:ea typeface="Lucida Grande" pitchFamily="2" charset="0"/>
                <a:cs typeface="Lucida Grande" pitchFamily="2" charset="0"/>
              </a:rPr>
              <a:t> pour </a:t>
            </a:r>
            <a:r>
              <a:rPr lang="fr-FR" sz="2400" b="1" dirty="0" err="1" smtClean="0">
                <a:solidFill>
                  <a:srgbClr val="AC2A35"/>
                </a:solidFill>
                <a:latin typeface="Lucida Grande" pitchFamily="2" charset="0"/>
                <a:ea typeface="Lucida Grande" pitchFamily="2" charset="0"/>
                <a:cs typeface="Lucida Grande" pitchFamily="2" charset="0"/>
              </a:rPr>
              <a:t>Hangout</a:t>
            </a:r>
            <a:r>
              <a:rPr lang="fr-FR" sz="2400" b="1" dirty="0" smtClean="0">
                <a:solidFill>
                  <a:srgbClr val="AC2A35"/>
                </a:solidFill>
                <a:latin typeface="Lucida Grande" pitchFamily="2" charset="0"/>
                <a:ea typeface="Lucida Grande" pitchFamily="2" charset="0"/>
                <a:cs typeface="Lucida Grande" pitchFamily="2" charset="0"/>
              </a:rPr>
              <a:t> avec </a:t>
            </a:r>
            <a:r>
              <a:rPr lang="fr-FR" sz="2400" b="1" dirty="0" err="1" smtClean="0">
                <a:solidFill>
                  <a:srgbClr val="AC2A35"/>
                </a:solidFill>
                <a:latin typeface="Lucida Grande" pitchFamily="2" charset="0"/>
                <a:ea typeface="Lucida Grande" pitchFamily="2" charset="0"/>
                <a:cs typeface="Lucida Grande" pitchFamily="2" charset="0"/>
              </a:rPr>
              <a:t>Hangouts</a:t>
            </a:r>
            <a:r>
              <a:rPr lang="fr-FR" sz="2400" b="1" dirty="0" smtClean="0">
                <a:solidFill>
                  <a:srgbClr val="AC2A35"/>
                </a:solidFill>
                <a:latin typeface="Lucida Grande" pitchFamily="2" charset="0"/>
                <a:ea typeface="Lucida Grande" pitchFamily="2" charset="0"/>
                <a:cs typeface="Lucida Grande" pitchFamily="2" charset="0"/>
              </a:rPr>
              <a:t> Chat API</a:t>
            </a:r>
          </a:p>
        </p:txBody>
      </p:sp>
      <p:sp>
        <p:nvSpPr>
          <p:cNvPr id="17" name="Google Speech"/>
          <p:cNvSpPr/>
          <p:nvPr/>
        </p:nvSpPr>
        <p:spPr>
          <a:xfrm>
            <a:off x="2303373" y="4659999"/>
            <a:ext cx="7892144" cy="470336"/>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189972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2C42"/>
        </a:solidFill>
        <a:effectLst/>
      </p:bgPr>
    </p:bg>
    <p:spTree>
      <p:nvGrpSpPr>
        <p:cNvPr id="1" name=""/>
        <p:cNvGrpSpPr/>
        <p:nvPr/>
      </p:nvGrpSpPr>
      <p:grpSpPr>
        <a:xfrm>
          <a:off x="0" y="0"/>
          <a:ext cx="0" cy="0"/>
          <a:chOff x="0" y="0"/>
          <a:chExt cx="0" cy="0"/>
        </a:xfrm>
      </p:grpSpPr>
      <p:sp>
        <p:nvSpPr>
          <p:cNvPr id="4" name="ZoneTexte 3"/>
          <p:cNvSpPr txBox="1"/>
          <p:nvPr/>
        </p:nvSpPr>
        <p:spPr>
          <a:xfrm>
            <a:off x="0" y="569167"/>
            <a:ext cx="12192000" cy="1569660"/>
          </a:xfrm>
          <a:prstGeom prst="rect">
            <a:avLst/>
          </a:prstGeom>
          <a:noFill/>
        </p:spPr>
        <p:txBody>
          <a:bodyPr wrap="square" rtlCol="0">
            <a:spAutoFit/>
          </a:bodyPr>
          <a:lstStyle/>
          <a:p>
            <a:pPr algn="ctr"/>
            <a:r>
              <a:rPr lang="fr-FR" sz="9600" b="1" dirty="0" smtClean="0">
                <a:ln w="25400">
                  <a:solidFill>
                    <a:srgbClr val="022C42"/>
                  </a:solidFill>
                </a:ln>
                <a:solidFill>
                  <a:srgbClr val="FF284B"/>
                </a:solidFill>
                <a:latin typeface="Lucida Grande" pitchFamily="2" charset="0"/>
                <a:ea typeface="Lucida Grande" pitchFamily="2" charset="0"/>
                <a:cs typeface="Lucida Grande" pitchFamily="2" charset="0"/>
              </a:rPr>
              <a:t>MERCI</a:t>
            </a:r>
            <a:endParaRPr lang="fr-FR" sz="9600" b="1" dirty="0">
              <a:ln w="25400">
                <a:solidFill>
                  <a:srgbClr val="022C42"/>
                </a:solidFill>
              </a:ln>
              <a:solidFill>
                <a:srgbClr val="FF284B"/>
              </a:solidFill>
              <a:latin typeface="Lucida Grande" pitchFamily="2" charset="0"/>
              <a:ea typeface="Lucida Grande" pitchFamily="2" charset="0"/>
              <a:cs typeface="Lucida Grande" pitchFamily="2"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857" y="2372093"/>
            <a:ext cx="6594286" cy="3709286"/>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669" y="291973"/>
            <a:ext cx="8442884" cy="5789406"/>
          </a:xfrm>
          <a:prstGeom prst="rect">
            <a:avLst/>
          </a:prstGeom>
        </p:spPr>
      </p:pic>
    </p:spTree>
    <p:extLst>
      <p:ext uri="{BB962C8B-B14F-4D97-AF65-F5344CB8AC3E}">
        <p14:creationId xmlns:p14="http://schemas.microsoft.com/office/powerpoint/2010/main" val="3383430786"/>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24500"/>
                                  </p:stCondLst>
                                  <p:childTnLst>
                                    <p:anim calcmode="lin" valueType="num">
                                      <p:cBhvr>
                                        <p:cTn id="6" dur="750"/>
                                        <p:tgtEl>
                                          <p:spTgt spid="2"/>
                                        </p:tgtEl>
                                        <p:attrNameLst>
                                          <p:attrName>ppt_w</p:attrName>
                                        </p:attrNameLst>
                                      </p:cBhvr>
                                      <p:tavLst>
                                        <p:tav tm="0">
                                          <p:val>
                                            <p:strVal val="ppt_w"/>
                                          </p:val>
                                        </p:tav>
                                        <p:tav tm="100000">
                                          <p:val>
                                            <p:fltVal val="0"/>
                                          </p:val>
                                        </p:tav>
                                      </p:tavLst>
                                    </p:anim>
                                    <p:anim calcmode="lin" valueType="num">
                                      <p:cBhvr>
                                        <p:cTn id="7" dur="750"/>
                                        <p:tgtEl>
                                          <p:spTgt spid="2"/>
                                        </p:tgtEl>
                                        <p:attrNameLst>
                                          <p:attrName>ppt_h</p:attrName>
                                        </p:attrNameLst>
                                      </p:cBhvr>
                                      <p:tavLst>
                                        <p:tav tm="0">
                                          <p:val>
                                            <p:strVal val="ppt_h"/>
                                          </p:val>
                                        </p:tav>
                                        <p:tav tm="100000">
                                          <p:val>
                                            <p:fltVal val="0"/>
                                          </p:val>
                                        </p:tav>
                                      </p:tavLst>
                                    </p:anim>
                                    <p:animEffect transition="out" filter="fade">
                                      <p:cBhvr>
                                        <p:cTn id="8" dur="750"/>
                                        <p:tgtEl>
                                          <p:spTgt spid="2"/>
                                        </p:tgtEl>
                                      </p:cBhvr>
                                    </p:animEffect>
                                    <p:set>
                                      <p:cBhvr>
                                        <p:cTn id="9"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B00"/>
        </a:solidFill>
        <a:effectLst/>
      </p:bgPr>
    </p:bg>
    <p:spTree>
      <p:nvGrpSpPr>
        <p:cNvPr id="1" name="Shape 47"/>
        <p:cNvGrpSpPr/>
        <p:nvPr/>
      </p:nvGrpSpPr>
      <p:grpSpPr>
        <a:xfrm>
          <a:off x="0" y="0"/>
          <a:ext cx="0" cy="0"/>
          <a:chOff x="0" y="0"/>
          <a:chExt cx="0" cy="0"/>
        </a:xfrm>
      </p:grpSpPr>
      <p:sp>
        <p:nvSpPr>
          <p:cNvPr id="48" name="Shape 48"/>
          <p:cNvSpPr txBox="1"/>
          <p:nvPr/>
        </p:nvSpPr>
        <p:spPr>
          <a:xfrm>
            <a:off x="0" y="283247"/>
            <a:ext cx="12191999" cy="677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smtClean="0">
                <a:solidFill>
                  <a:schemeClr val="dk1"/>
                </a:solidFill>
                <a:latin typeface="Lucida Handwriting" panose="03010101010101010101" pitchFamily="66" charset="0"/>
                <a:ea typeface="Lucida Grande" pitchFamily="2" charset="0"/>
                <a:cs typeface="Lucida Grande" pitchFamily="2" charset="0"/>
                <a:sym typeface="Open Sans"/>
              </a:rPr>
              <a:t>Gagnez</a:t>
            </a:r>
            <a:r>
              <a:rPr lang="en-US" sz="4400" b="1" dirty="0" smtClean="0">
                <a:solidFill>
                  <a:schemeClr val="dk1"/>
                </a:solidFill>
                <a:latin typeface="Lucida Handwriting" panose="03010101010101010101" pitchFamily="66" charset="0"/>
                <a:ea typeface="Lucida Grande" pitchFamily="2" charset="0"/>
                <a:cs typeface="Lucida Grande" pitchFamily="2" charset="0"/>
                <a:sym typeface="Open Sans"/>
              </a:rPr>
              <a:t> un</a:t>
            </a:r>
            <a:r>
              <a:rPr lang="en-US" sz="5400" b="1" dirty="0" smtClean="0">
                <a:solidFill>
                  <a:schemeClr val="dk1"/>
                </a:solidFill>
                <a:latin typeface="Lucida Handwriting" panose="03010101010101010101" pitchFamily="66" charset="0"/>
                <a:ea typeface="Lucida Grande" pitchFamily="2" charset="0"/>
                <a:cs typeface="Lucida Grande" pitchFamily="2" charset="0"/>
                <a:sym typeface="Open Sans"/>
              </a:rPr>
              <a:t> </a:t>
            </a:r>
            <a:r>
              <a:rPr lang="en-US" sz="5400" b="1" dirty="0" smtClean="0">
                <a:solidFill>
                  <a:srgbClr val="AC2A35"/>
                </a:solidFill>
                <a:latin typeface="Lucida Grande" pitchFamily="2" charset="0"/>
                <a:ea typeface="Lucida Grande" pitchFamily="2" charset="0"/>
                <a:cs typeface="Lucida Grande" pitchFamily="2" charset="0"/>
                <a:sym typeface="Open Sans"/>
              </a:rPr>
              <a:t>MUG</a:t>
            </a:r>
            <a:r>
              <a:rPr lang="en-US" sz="4800" b="1" dirty="0" smtClean="0">
                <a:solidFill>
                  <a:srgbClr val="AC2A35"/>
                </a:solidFill>
                <a:latin typeface="Lucida Handwriting" panose="03010101010101010101" pitchFamily="66" charset="0"/>
                <a:ea typeface="Lucida Grande" pitchFamily="2" charset="0"/>
                <a:cs typeface="Lucida Grande" pitchFamily="2" charset="0"/>
                <a:sym typeface="Open Sans"/>
              </a:rPr>
              <a:t> </a:t>
            </a:r>
            <a:r>
              <a:rPr lang="en-US" sz="4400" b="1" dirty="0" smtClean="0">
                <a:solidFill>
                  <a:schemeClr val="dk1"/>
                </a:solidFill>
                <a:latin typeface="Lucida Handwriting" panose="03010101010101010101" pitchFamily="66" charset="0"/>
                <a:ea typeface="Lucida Grande" pitchFamily="2" charset="0"/>
                <a:cs typeface="Lucida Grande" pitchFamily="2" charset="0"/>
                <a:sym typeface="Open Sans"/>
              </a:rPr>
              <a:t>SEO </a:t>
            </a:r>
            <a:r>
              <a:rPr lang="en-US" sz="4400" b="1" dirty="0" err="1" smtClean="0">
                <a:solidFill>
                  <a:schemeClr val="dk1"/>
                </a:solidFill>
                <a:latin typeface="Lucida Handwriting" panose="03010101010101010101" pitchFamily="66" charset="0"/>
                <a:ea typeface="Lucida Grande" pitchFamily="2" charset="0"/>
                <a:cs typeface="Lucida Grande" pitchFamily="2" charset="0"/>
                <a:sym typeface="Open Sans"/>
              </a:rPr>
              <a:t>camp’us</a:t>
            </a:r>
            <a:endParaRPr lang="en-US" sz="4800" dirty="0">
              <a:solidFill>
                <a:srgbClr val="8B90A2"/>
              </a:solidFill>
              <a:latin typeface="Lucida Handwriting" panose="03010101010101010101" pitchFamily="66" charset="0"/>
              <a:ea typeface="Lucida Grande" pitchFamily="2" charset="0"/>
              <a:cs typeface="Lucida Grande" pitchFamily="2" charset="0"/>
              <a:sym typeface="Open Sans"/>
            </a:endParaRPr>
          </a:p>
        </p:txBody>
      </p:sp>
      <p:sp>
        <p:nvSpPr>
          <p:cNvPr id="50" name="Shape 50"/>
          <p:cNvSpPr txBox="1"/>
          <p:nvPr/>
        </p:nvSpPr>
        <p:spPr>
          <a:xfrm>
            <a:off x="0" y="2259106"/>
            <a:ext cx="7044611" cy="3655621"/>
          </a:xfrm>
          <a:prstGeom prst="rect">
            <a:avLst/>
          </a:prstGeom>
          <a:noFill/>
          <a:ln>
            <a:noFill/>
          </a:ln>
        </p:spPr>
        <p:txBody>
          <a:bodyPr spcFirstLastPara="1" wrap="square" lIns="91425" tIns="45700" rIns="91425" bIns="45700" anchor="t" anchorCtr="0">
            <a:noAutofit/>
          </a:bodyPr>
          <a:lstStyle/>
          <a:p>
            <a:pPr marL="158750" lvl="0" algn="ctr" rtl="0">
              <a:lnSpc>
                <a:spcPct val="150000"/>
              </a:lnSpc>
              <a:spcBef>
                <a:spcPts val="0"/>
              </a:spcBef>
              <a:spcAft>
                <a:spcPts val="0"/>
              </a:spcAft>
              <a:buClr>
                <a:schemeClr val="lt1"/>
              </a:buClr>
              <a:buSzPts val="1100"/>
            </a:pPr>
            <a:r>
              <a:rPr lang="fr-FR" sz="2400" dirty="0" smtClean="0">
                <a:solidFill>
                  <a:srgbClr val="AC2A35"/>
                </a:solidFill>
                <a:latin typeface="Lucida Grande" pitchFamily="2" charset="0"/>
                <a:ea typeface="Lucida Grande" pitchFamily="2" charset="0"/>
                <a:cs typeface="Lucida Grande" pitchFamily="2" charset="0"/>
                <a:sym typeface="Open Sans"/>
              </a:rPr>
              <a:t>Combien d’API Google existe-t-il à ce jour (au minimum) ?</a:t>
            </a:r>
          </a:p>
          <a:p>
            <a:pPr marL="158750" lvl="0" algn="ctr" rtl="0">
              <a:lnSpc>
                <a:spcPct val="150000"/>
              </a:lnSpc>
              <a:spcBef>
                <a:spcPts val="0"/>
              </a:spcBef>
              <a:spcAft>
                <a:spcPts val="0"/>
              </a:spcAft>
              <a:buClr>
                <a:schemeClr val="lt1"/>
              </a:buClr>
              <a:buSzPts val="1100"/>
            </a:pPr>
            <a:endParaRPr lang="fr-FR" sz="2400" dirty="0" smtClean="0">
              <a:solidFill>
                <a:srgbClr val="AC2A35"/>
              </a:solidFill>
              <a:latin typeface="Lucida Grande" pitchFamily="2" charset="0"/>
              <a:ea typeface="Lucida Grande" pitchFamily="2" charset="0"/>
              <a:cs typeface="Lucida Grande" pitchFamily="2" charset="0"/>
              <a:sym typeface="Open Sans"/>
            </a:endParaRPr>
          </a:p>
          <a:p>
            <a:pPr marL="158750" lvl="0" algn="ctr" rtl="0">
              <a:lnSpc>
                <a:spcPct val="150000"/>
              </a:lnSpc>
              <a:spcBef>
                <a:spcPts val="0"/>
              </a:spcBef>
              <a:spcAft>
                <a:spcPts val="0"/>
              </a:spcAft>
              <a:buClr>
                <a:schemeClr val="lt1"/>
              </a:buClr>
              <a:buSzPts val="1100"/>
            </a:pPr>
            <a:r>
              <a:rPr lang="fr-FR" sz="2400" b="1" dirty="0" smtClean="0">
                <a:solidFill>
                  <a:srgbClr val="022C42"/>
                </a:solidFill>
                <a:latin typeface="Lucida Handwriting" panose="03010101010101010101" pitchFamily="66" charset="0"/>
                <a:ea typeface="Lucida Grande" pitchFamily="2" charset="0"/>
                <a:cs typeface="Lucida Grande" pitchFamily="2" charset="0"/>
                <a:sym typeface="Open Sans"/>
              </a:rPr>
              <a:t>Question subsidiaire…</a:t>
            </a:r>
          </a:p>
          <a:p>
            <a:pPr marL="158750" lvl="0" algn="ctr" rtl="0">
              <a:lnSpc>
                <a:spcPct val="150000"/>
              </a:lnSpc>
              <a:spcBef>
                <a:spcPts val="0"/>
              </a:spcBef>
              <a:spcAft>
                <a:spcPts val="0"/>
              </a:spcAft>
              <a:buClr>
                <a:schemeClr val="lt1"/>
              </a:buClr>
              <a:buSzPts val="1100"/>
            </a:pPr>
            <a:r>
              <a:rPr lang="fr-FR" sz="2000" dirty="0" smtClean="0">
                <a:solidFill>
                  <a:srgbClr val="AC2A35"/>
                </a:solidFill>
                <a:latin typeface="Lucida Grande" pitchFamily="2" charset="0"/>
                <a:ea typeface="Lucida Grande" pitchFamily="2" charset="0"/>
                <a:cs typeface="Lucida Grande" pitchFamily="2" charset="0"/>
                <a:sym typeface="Open Sans"/>
              </a:rPr>
              <a:t>Quelles sont les 3 méthodes pour se connecter aux API de Google ?</a:t>
            </a:r>
            <a:endParaRPr sz="2000" dirty="0">
              <a:solidFill>
                <a:srgbClr val="AC2A35"/>
              </a:solidFill>
              <a:latin typeface="Lucida Grande" pitchFamily="2" charset="0"/>
              <a:ea typeface="Lucida Grande" pitchFamily="2" charset="0"/>
              <a:cs typeface="Lucida Grande" pitchFamily="2" charset="0"/>
              <a:sym typeface="Open Sans"/>
            </a:endParaRPr>
          </a:p>
        </p:txBody>
      </p:sp>
      <p:pic>
        <p:nvPicPr>
          <p:cNvPr id="51" name="Shape 51"/>
          <p:cNvPicPr preferRelativeResize="0"/>
          <p:nvPr/>
        </p:nvPicPr>
        <p:blipFill>
          <a:blip r:embed="rId3">
            <a:alphaModFix/>
          </a:blip>
          <a:stretch>
            <a:fillRect/>
          </a:stretch>
        </p:blipFill>
        <p:spPr>
          <a:xfrm>
            <a:off x="7204818" y="1380825"/>
            <a:ext cx="4880397" cy="4330148"/>
          </a:xfrm>
          <a:prstGeom prst="rect">
            <a:avLst/>
          </a:prstGeom>
          <a:noFill/>
          <a:ln>
            <a:noFill/>
          </a:ln>
        </p:spPr>
      </p:pic>
    </p:spTree>
    <p:extLst>
      <p:ext uri="{BB962C8B-B14F-4D97-AF65-F5344CB8AC3E}">
        <p14:creationId xmlns:p14="http://schemas.microsoft.com/office/powerpoint/2010/main" val="64917396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6B3"/>
        </a:solidFill>
        <a:effectLst/>
      </p:bgPr>
    </p:bg>
    <p:spTree>
      <p:nvGrpSpPr>
        <p:cNvPr id="1" name=""/>
        <p:cNvGrpSpPr/>
        <p:nvPr/>
      </p:nvGrpSpPr>
      <p:grpSpPr>
        <a:xfrm>
          <a:off x="0" y="0"/>
          <a:ext cx="0" cy="0"/>
          <a:chOff x="0" y="0"/>
          <a:chExt cx="0" cy="0"/>
        </a:xfrm>
      </p:grpSpPr>
      <p:sp>
        <p:nvSpPr>
          <p:cNvPr id="5" name="ZoneTexte 4"/>
          <p:cNvSpPr txBox="1"/>
          <p:nvPr/>
        </p:nvSpPr>
        <p:spPr>
          <a:xfrm>
            <a:off x="3105539" y="4784457"/>
            <a:ext cx="5980921" cy="1618905"/>
          </a:xfrm>
          <a:prstGeom prst="rect">
            <a:avLst/>
          </a:prstGeom>
          <a:noFill/>
        </p:spPr>
        <p:txBody>
          <a:bodyPr wrap="square" rtlCol="0">
            <a:spAutoFit/>
          </a:bodyPr>
          <a:lstStyle/>
          <a:p>
            <a:pPr algn="ctr">
              <a:lnSpc>
                <a:spcPct val="120000"/>
              </a:lnSpc>
            </a:pPr>
            <a:endParaRPr lang="fr-FR" sz="800" dirty="0" smtClean="0">
              <a:solidFill>
                <a:schemeClr val="bg1"/>
              </a:solidFill>
              <a:latin typeface="Lucida Calligraphy" panose="03010101010101010101" pitchFamily="66" charset="0"/>
            </a:endParaRPr>
          </a:p>
          <a:p>
            <a:pPr algn="ctr">
              <a:lnSpc>
                <a:spcPct val="120000"/>
              </a:lnSpc>
            </a:pPr>
            <a:r>
              <a:rPr lang="fr-FR" sz="2000" dirty="0" smtClean="0">
                <a:solidFill>
                  <a:schemeClr val="bg1"/>
                </a:solidFill>
                <a:latin typeface="Lucida Calligraphy" panose="03010101010101010101" pitchFamily="66" charset="0"/>
              </a:rPr>
              <a:t>Mathieu </a:t>
            </a:r>
            <a:r>
              <a:rPr lang="fr-FR" sz="2000" dirty="0" smtClean="0">
                <a:solidFill>
                  <a:srgbClr val="FECC09"/>
                </a:solidFill>
                <a:latin typeface="Lucida Grande" pitchFamily="2" charset="0"/>
                <a:ea typeface="Lucida Grande" pitchFamily="2" charset="0"/>
                <a:cs typeface="Lucida Grande" pitchFamily="2" charset="0"/>
              </a:rPr>
              <a:t>CHARTIER</a:t>
            </a:r>
          </a:p>
          <a:p>
            <a:pPr algn="ctr">
              <a:lnSpc>
                <a:spcPct val="120000"/>
              </a:lnSpc>
            </a:pPr>
            <a:r>
              <a:rPr lang="fr-FR" sz="1600" i="1" dirty="0" smtClean="0">
                <a:solidFill>
                  <a:schemeClr val="bg1"/>
                </a:solidFill>
                <a:latin typeface="Lucida Grande" pitchFamily="2" charset="0"/>
                <a:ea typeface="Lucida Grande" pitchFamily="2" charset="0"/>
                <a:cs typeface="Lucida Grande" pitchFamily="2" charset="0"/>
              </a:rPr>
              <a:t>   @</a:t>
            </a:r>
            <a:r>
              <a:rPr lang="fr-FR" sz="1600" i="1" dirty="0" err="1" smtClean="0">
                <a:solidFill>
                  <a:schemeClr val="bg1"/>
                </a:solidFill>
                <a:latin typeface="Lucida Grande" pitchFamily="2" charset="0"/>
                <a:ea typeface="Lucida Grande" pitchFamily="2" charset="0"/>
                <a:cs typeface="Lucida Grande" pitchFamily="2" charset="0"/>
              </a:rPr>
              <a:t>Formation_web</a:t>
            </a:r>
            <a:endParaRPr lang="fr-FR" sz="1600" i="1" dirty="0" smtClean="0">
              <a:solidFill>
                <a:schemeClr val="bg1"/>
              </a:solidFill>
              <a:latin typeface="Lucida Grande" pitchFamily="2" charset="0"/>
              <a:ea typeface="Lucida Grande" pitchFamily="2" charset="0"/>
              <a:cs typeface="Lucida Grande" pitchFamily="2" charset="0"/>
            </a:endParaRPr>
          </a:p>
          <a:p>
            <a:pPr algn="ctr">
              <a:lnSpc>
                <a:spcPct val="120000"/>
              </a:lnSpc>
            </a:pPr>
            <a:r>
              <a:rPr lang="fr-FR" sz="1600" i="1" dirty="0" smtClean="0">
                <a:solidFill>
                  <a:schemeClr val="bg1"/>
                </a:solidFill>
                <a:latin typeface="Lucida Grande" pitchFamily="2" charset="0"/>
                <a:ea typeface="Lucida Grande" pitchFamily="2" charset="0"/>
                <a:cs typeface="Lucida Grande" pitchFamily="2" charset="0"/>
              </a:rPr>
              <a:t>https://www.internet-formation.fr</a:t>
            </a:r>
          </a:p>
          <a:p>
            <a:pPr algn="ctr">
              <a:lnSpc>
                <a:spcPct val="120000"/>
              </a:lnSpc>
            </a:pPr>
            <a:r>
              <a:rPr lang="fr-FR" sz="1600" i="1" dirty="0" smtClean="0">
                <a:solidFill>
                  <a:schemeClr val="bg1"/>
                </a:solidFill>
                <a:latin typeface="Lucida Grande" pitchFamily="2" charset="0"/>
                <a:ea typeface="Lucida Grande" pitchFamily="2" charset="0"/>
                <a:cs typeface="Lucida Grande" pitchFamily="2" charset="0"/>
              </a:rPr>
              <a:t>https://blog.internet-formation.fr</a:t>
            </a:r>
          </a:p>
          <a:p>
            <a:pPr algn="ctr"/>
            <a:endParaRPr lang="fr-FR" sz="800" i="1" dirty="0">
              <a:solidFill>
                <a:schemeClr val="bg1"/>
              </a:solidFill>
              <a:latin typeface="Lucida Grande" pitchFamily="2" charset="0"/>
              <a:ea typeface="Lucida Grande" pitchFamily="2" charset="0"/>
              <a:cs typeface="Lucida Grande" pitchFamily="2" charset="0"/>
            </a:endParaRPr>
          </a:p>
        </p:txBody>
      </p:sp>
      <p:sp>
        <p:nvSpPr>
          <p:cNvPr id="8" name="ZoneTexte 7"/>
          <p:cNvSpPr txBox="1"/>
          <p:nvPr/>
        </p:nvSpPr>
        <p:spPr>
          <a:xfrm>
            <a:off x="0" y="3361769"/>
            <a:ext cx="12192000" cy="1143903"/>
          </a:xfrm>
          <a:prstGeom prst="rect">
            <a:avLst/>
          </a:prstGeom>
          <a:noFill/>
        </p:spPr>
        <p:txBody>
          <a:bodyPr wrap="square" rtlCol="0">
            <a:spAutoFit/>
          </a:bodyPr>
          <a:lstStyle/>
          <a:p>
            <a:pPr algn="ctr">
              <a:lnSpc>
                <a:spcPct val="120000"/>
              </a:lnSpc>
            </a:pPr>
            <a:r>
              <a:rPr lang="fr-FR" sz="4400" dirty="0" smtClean="0">
                <a:solidFill>
                  <a:schemeClr val="bg1">
                    <a:lumMod val="85000"/>
                  </a:schemeClr>
                </a:solidFill>
                <a:latin typeface="Lucida Calligraphy" panose="03010101010101010101" pitchFamily="66" charset="0"/>
              </a:rPr>
              <a:t>Avez-vous des </a:t>
            </a:r>
            <a:r>
              <a:rPr lang="fr-FR" sz="6000" b="1" dirty="0" smtClean="0">
                <a:solidFill>
                  <a:srgbClr val="FECC09"/>
                </a:solidFill>
                <a:latin typeface="Lucida Grande" pitchFamily="2" charset="0"/>
                <a:ea typeface="Lucida Grande" pitchFamily="2" charset="0"/>
                <a:cs typeface="Lucida Grande" pitchFamily="2" charset="0"/>
              </a:rPr>
              <a:t>QUESTIONS</a:t>
            </a:r>
            <a:r>
              <a:rPr lang="fr-FR" sz="6000" b="1" dirty="0" smtClean="0">
                <a:solidFill>
                  <a:srgbClr val="AC2A35"/>
                </a:solidFill>
                <a:latin typeface="Lucida Grande" pitchFamily="2" charset="0"/>
                <a:ea typeface="Lucida Grande" pitchFamily="2" charset="0"/>
                <a:cs typeface="Lucida Grande" pitchFamily="2" charset="0"/>
              </a:rPr>
              <a:t> </a:t>
            </a:r>
            <a:r>
              <a:rPr lang="fr-FR" sz="6000" b="1" i="1" dirty="0" smtClean="0">
                <a:solidFill>
                  <a:schemeClr val="bg1">
                    <a:lumMod val="85000"/>
                  </a:schemeClr>
                </a:solidFill>
                <a:latin typeface="Lucida Grande" pitchFamily="2" charset="0"/>
                <a:ea typeface="Lucida Grande" pitchFamily="2" charset="0"/>
                <a:cs typeface="Lucida Grande" pitchFamily="2" charset="0"/>
              </a:rPr>
              <a:t>?</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56988" cy="3238307"/>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387" y="0"/>
            <a:ext cx="6476613" cy="3238307"/>
          </a:xfrm>
          <a:prstGeom prst="rect">
            <a:avLst/>
          </a:prstGeom>
        </p:spPr>
      </p:pic>
    </p:spTree>
    <p:extLst>
      <p:ext uri="{BB962C8B-B14F-4D97-AF65-F5344CB8AC3E}">
        <p14:creationId xmlns:p14="http://schemas.microsoft.com/office/powerpoint/2010/main" val="95636887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67" name="Shape 67"/>
          <p:cNvSpPr txBox="1"/>
          <p:nvPr/>
        </p:nvSpPr>
        <p:spPr>
          <a:xfrm>
            <a:off x="0" y="0"/>
            <a:ext cx="12192000" cy="106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dirty="0">
                <a:solidFill>
                  <a:srgbClr val="FF9B00"/>
                </a:solidFill>
                <a:latin typeface="Lucida Grande" pitchFamily="2" charset="0"/>
                <a:ea typeface="Lucida Grande" pitchFamily="2" charset="0"/>
                <a:cs typeface="Lucida Grande" pitchFamily="2" charset="0"/>
                <a:sym typeface="Open Sans"/>
              </a:rPr>
              <a:t>MERCI AUX SPONSORS</a:t>
            </a:r>
            <a:endParaRPr sz="2400" b="1" dirty="0">
              <a:solidFill>
                <a:srgbClr val="FF9B00"/>
              </a:solidFill>
              <a:latin typeface="Lucida Grande" pitchFamily="2" charset="0"/>
              <a:ea typeface="Lucida Grande" pitchFamily="2" charset="0"/>
              <a:cs typeface="Lucida Grande" pitchFamily="2" charset="0"/>
            </a:endParaRPr>
          </a:p>
        </p:txBody>
      </p:sp>
      <p:pic>
        <p:nvPicPr>
          <p:cNvPr id="17" name="Shape 56"/>
          <p:cNvPicPr preferRelativeResize="0"/>
          <p:nvPr/>
        </p:nvPicPr>
        <p:blipFill>
          <a:blip r:embed="rId3">
            <a:alphaModFix/>
          </a:blip>
          <a:stretch>
            <a:fillRect/>
          </a:stretch>
        </p:blipFill>
        <p:spPr>
          <a:xfrm>
            <a:off x="687575" y="1318000"/>
            <a:ext cx="4712425" cy="1131000"/>
          </a:xfrm>
          <a:prstGeom prst="rect">
            <a:avLst/>
          </a:prstGeom>
          <a:noFill/>
          <a:ln>
            <a:noFill/>
          </a:ln>
        </p:spPr>
      </p:pic>
      <p:pic>
        <p:nvPicPr>
          <p:cNvPr id="18" name="Shape 58"/>
          <p:cNvPicPr preferRelativeResize="0"/>
          <p:nvPr/>
        </p:nvPicPr>
        <p:blipFill>
          <a:blip r:embed="rId4">
            <a:alphaModFix/>
          </a:blip>
          <a:stretch>
            <a:fillRect/>
          </a:stretch>
        </p:blipFill>
        <p:spPr>
          <a:xfrm>
            <a:off x="9240992" y="3028826"/>
            <a:ext cx="2626508" cy="828853"/>
          </a:xfrm>
          <a:prstGeom prst="rect">
            <a:avLst/>
          </a:prstGeom>
          <a:noFill/>
          <a:ln>
            <a:noFill/>
          </a:ln>
        </p:spPr>
      </p:pic>
      <p:pic>
        <p:nvPicPr>
          <p:cNvPr id="19" name="Shape 59"/>
          <p:cNvPicPr preferRelativeResize="0"/>
          <p:nvPr/>
        </p:nvPicPr>
        <p:blipFill>
          <a:blip r:embed="rId5">
            <a:alphaModFix/>
          </a:blip>
          <a:stretch>
            <a:fillRect/>
          </a:stretch>
        </p:blipFill>
        <p:spPr>
          <a:xfrm>
            <a:off x="2546362" y="3209470"/>
            <a:ext cx="3324455" cy="467582"/>
          </a:xfrm>
          <a:prstGeom prst="rect">
            <a:avLst/>
          </a:prstGeom>
          <a:noFill/>
          <a:ln>
            <a:noFill/>
          </a:ln>
        </p:spPr>
      </p:pic>
      <p:pic>
        <p:nvPicPr>
          <p:cNvPr id="20" name="Shape 60"/>
          <p:cNvPicPr preferRelativeResize="0"/>
          <p:nvPr/>
        </p:nvPicPr>
        <p:blipFill>
          <a:blip r:embed="rId6">
            <a:alphaModFix/>
          </a:blip>
          <a:stretch>
            <a:fillRect/>
          </a:stretch>
        </p:blipFill>
        <p:spPr>
          <a:xfrm>
            <a:off x="6200400" y="3154941"/>
            <a:ext cx="2778798" cy="576622"/>
          </a:xfrm>
          <a:prstGeom prst="rect">
            <a:avLst/>
          </a:prstGeom>
          <a:noFill/>
          <a:ln>
            <a:noFill/>
          </a:ln>
        </p:spPr>
      </p:pic>
      <p:pic>
        <p:nvPicPr>
          <p:cNvPr id="21" name="Shape 61"/>
          <p:cNvPicPr preferRelativeResize="0"/>
          <p:nvPr/>
        </p:nvPicPr>
        <p:blipFill>
          <a:blip r:embed="rId7">
            <a:alphaModFix/>
          </a:blip>
          <a:stretch>
            <a:fillRect/>
          </a:stretch>
        </p:blipFill>
        <p:spPr>
          <a:xfrm>
            <a:off x="96000" y="4895578"/>
            <a:ext cx="2187276" cy="253075"/>
          </a:xfrm>
          <a:prstGeom prst="rect">
            <a:avLst/>
          </a:prstGeom>
          <a:noFill/>
          <a:ln>
            <a:noFill/>
          </a:ln>
        </p:spPr>
      </p:pic>
      <p:pic>
        <p:nvPicPr>
          <p:cNvPr id="22" name="Shape 62"/>
          <p:cNvPicPr preferRelativeResize="0"/>
          <p:nvPr/>
        </p:nvPicPr>
        <p:blipFill>
          <a:blip r:embed="rId8">
            <a:alphaModFix/>
          </a:blip>
          <a:stretch>
            <a:fillRect/>
          </a:stretch>
        </p:blipFill>
        <p:spPr>
          <a:xfrm>
            <a:off x="1262601" y="5288773"/>
            <a:ext cx="2007894" cy="1016649"/>
          </a:xfrm>
          <a:prstGeom prst="rect">
            <a:avLst/>
          </a:prstGeom>
          <a:noFill/>
          <a:ln>
            <a:noFill/>
          </a:ln>
        </p:spPr>
      </p:pic>
      <p:pic>
        <p:nvPicPr>
          <p:cNvPr id="23" name="Shape 63"/>
          <p:cNvPicPr preferRelativeResize="0"/>
          <p:nvPr/>
        </p:nvPicPr>
        <p:blipFill>
          <a:blip r:embed="rId9">
            <a:alphaModFix/>
          </a:blip>
          <a:stretch>
            <a:fillRect/>
          </a:stretch>
        </p:blipFill>
        <p:spPr>
          <a:xfrm>
            <a:off x="2552500" y="4708837"/>
            <a:ext cx="2187276" cy="626562"/>
          </a:xfrm>
          <a:prstGeom prst="rect">
            <a:avLst/>
          </a:prstGeom>
          <a:noFill/>
          <a:ln>
            <a:noFill/>
          </a:ln>
        </p:spPr>
      </p:pic>
      <p:pic>
        <p:nvPicPr>
          <p:cNvPr id="24" name="Shape 64"/>
          <p:cNvPicPr preferRelativeResize="0"/>
          <p:nvPr/>
        </p:nvPicPr>
        <p:blipFill>
          <a:blip r:embed="rId10">
            <a:alphaModFix/>
          </a:blip>
          <a:stretch>
            <a:fillRect/>
          </a:stretch>
        </p:blipFill>
        <p:spPr>
          <a:xfrm>
            <a:off x="4391176" y="5420780"/>
            <a:ext cx="742950" cy="819150"/>
          </a:xfrm>
          <a:prstGeom prst="rect">
            <a:avLst/>
          </a:prstGeom>
          <a:noFill/>
          <a:ln>
            <a:noFill/>
          </a:ln>
        </p:spPr>
      </p:pic>
      <p:pic>
        <p:nvPicPr>
          <p:cNvPr id="25" name="Shape 65"/>
          <p:cNvPicPr preferRelativeResize="0"/>
          <p:nvPr/>
        </p:nvPicPr>
        <p:blipFill>
          <a:blip r:embed="rId11">
            <a:alphaModFix/>
          </a:blip>
          <a:stretch>
            <a:fillRect/>
          </a:stretch>
        </p:blipFill>
        <p:spPr>
          <a:xfrm>
            <a:off x="5134113" y="4708824"/>
            <a:ext cx="1481827" cy="626575"/>
          </a:xfrm>
          <a:prstGeom prst="rect">
            <a:avLst/>
          </a:prstGeom>
          <a:noFill/>
          <a:ln>
            <a:noFill/>
          </a:ln>
        </p:spPr>
      </p:pic>
      <p:pic>
        <p:nvPicPr>
          <p:cNvPr id="26" name="Shape 67"/>
          <p:cNvPicPr preferRelativeResize="0"/>
          <p:nvPr/>
        </p:nvPicPr>
        <p:blipFill>
          <a:blip r:embed="rId12">
            <a:alphaModFix/>
          </a:blip>
          <a:stretch>
            <a:fillRect/>
          </a:stretch>
        </p:blipFill>
        <p:spPr>
          <a:xfrm>
            <a:off x="6004602" y="5520792"/>
            <a:ext cx="2381250" cy="619125"/>
          </a:xfrm>
          <a:prstGeom prst="rect">
            <a:avLst/>
          </a:prstGeom>
          <a:noFill/>
          <a:ln>
            <a:noFill/>
          </a:ln>
        </p:spPr>
      </p:pic>
      <p:pic>
        <p:nvPicPr>
          <p:cNvPr id="27" name="Shape 68"/>
          <p:cNvPicPr preferRelativeResize="0"/>
          <p:nvPr/>
        </p:nvPicPr>
        <p:blipFill rotWithShape="1">
          <a:blip r:embed="rId13">
            <a:alphaModFix/>
          </a:blip>
          <a:srcRect l="10710" t="-6820" r="-10710" b="6819"/>
          <a:stretch/>
        </p:blipFill>
        <p:spPr>
          <a:xfrm>
            <a:off x="10040677" y="5264855"/>
            <a:ext cx="742950" cy="933450"/>
          </a:xfrm>
          <a:prstGeom prst="rect">
            <a:avLst/>
          </a:prstGeom>
          <a:noFill/>
          <a:ln>
            <a:noFill/>
          </a:ln>
        </p:spPr>
      </p:pic>
      <p:pic>
        <p:nvPicPr>
          <p:cNvPr id="28" name="Shape 69"/>
          <p:cNvPicPr preferRelativeResize="0"/>
          <p:nvPr/>
        </p:nvPicPr>
        <p:blipFill>
          <a:blip r:embed="rId14">
            <a:alphaModFix/>
          </a:blip>
          <a:stretch>
            <a:fillRect/>
          </a:stretch>
        </p:blipFill>
        <p:spPr>
          <a:xfrm>
            <a:off x="7560725" y="4836754"/>
            <a:ext cx="2337875" cy="467575"/>
          </a:xfrm>
          <a:prstGeom prst="rect">
            <a:avLst/>
          </a:prstGeom>
          <a:noFill/>
          <a:ln>
            <a:noFill/>
          </a:ln>
        </p:spPr>
      </p:pic>
      <p:pic>
        <p:nvPicPr>
          <p:cNvPr id="29" name="Shape 70"/>
          <p:cNvPicPr preferRelativeResize="0"/>
          <p:nvPr/>
        </p:nvPicPr>
        <p:blipFill>
          <a:blip r:embed="rId15">
            <a:alphaModFix/>
          </a:blip>
          <a:stretch>
            <a:fillRect/>
          </a:stretch>
        </p:blipFill>
        <p:spPr>
          <a:xfrm>
            <a:off x="10661145" y="4733800"/>
            <a:ext cx="1206356" cy="576625"/>
          </a:xfrm>
          <a:prstGeom prst="rect">
            <a:avLst/>
          </a:prstGeom>
          <a:noFill/>
          <a:ln>
            <a:noFill/>
          </a:ln>
        </p:spPr>
      </p:pic>
      <p:pic>
        <p:nvPicPr>
          <p:cNvPr id="30" name="Shape 71"/>
          <p:cNvPicPr preferRelativeResize="0"/>
          <p:nvPr/>
        </p:nvPicPr>
        <p:blipFill>
          <a:blip r:embed="rId16">
            <a:alphaModFix/>
          </a:blip>
          <a:stretch>
            <a:fillRect/>
          </a:stretch>
        </p:blipFill>
        <p:spPr>
          <a:xfrm>
            <a:off x="208875" y="2887828"/>
            <a:ext cx="2007900" cy="969848"/>
          </a:xfrm>
          <a:prstGeom prst="rect">
            <a:avLst/>
          </a:prstGeom>
          <a:noFill/>
          <a:ln>
            <a:noFill/>
          </a:ln>
        </p:spPr>
      </p:pic>
      <p:pic>
        <p:nvPicPr>
          <p:cNvPr id="31" name="Shape 57"/>
          <p:cNvPicPr preferRelativeResize="0"/>
          <p:nvPr/>
        </p:nvPicPr>
        <p:blipFill>
          <a:blip r:embed="rId17">
            <a:alphaModFix/>
          </a:blip>
          <a:stretch>
            <a:fillRect/>
          </a:stretch>
        </p:blipFill>
        <p:spPr>
          <a:xfrm>
            <a:off x="6615950" y="424825"/>
            <a:ext cx="5001125" cy="2917349"/>
          </a:xfrm>
          <a:prstGeom prst="rect">
            <a:avLst/>
          </a:prstGeom>
          <a:noFill/>
          <a:ln>
            <a:noFill/>
          </a:ln>
        </p:spPr>
      </p:pic>
    </p:spTree>
    <p:extLst>
      <p:ext uri="{BB962C8B-B14F-4D97-AF65-F5344CB8AC3E}">
        <p14:creationId xmlns:p14="http://schemas.microsoft.com/office/powerpoint/2010/main" val="4084651980"/>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22C42"/>
        </a:solidFill>
        <a:effectLst/>
      </p:bgPr>
    </p:bg>
    <p:spTree>
      <p:nvGrpSpPr>
        <p:cNvPr id="1" name=""/>
        <p:cNvGrpSpPr/>
        <p:nvPr/>
      </p:nvGrpSpPr>
      <p:grpSpPr>
        <a:xfrm>
          <a:off x="0" y="0"/>
          <a:ext cx="0" cy="0"/>
          <a:chOff x="0" y="0"/>
          <a:chExt cx="0" cy="0"/>
        </a:xfrm>
      </p:grpSpPr>
      <p:sp>
        <p:nvSpPr>
          <p:cNvPr id="5" name="ZoneTexte 4"/>
          <p:cNvSpPr txBox="1"/>
          <p:nvPr/>
        </p:nvSpPr>
        <p:spPr>
          <a:xfrm>
            <a:off x="0" y="0"/>
            <a:ext cx="12192000" cy="369332"/>
          </a:xfrm>
          <a:prstGeom prst="rect">
            <a:avLst/>
          </a:prstGeom>
          <a:noFill/>
        </p:spPr>
        <p:txBody>
          <a:bodyPr wrap="square" rtlCol="0">
            <a:spAutoFit/>
          </a:bodyPr>
          <a:lstStyle/>
          <a:p>
            <a:endParaRPr lang="fr-FR" dirty="0"/>
          </a:p>
        </p:txBody>
      </p:sp>
      <p:sp>
        <p:nvSpPr>
          <p:cNvPr id="7" name="ZoneTexte 6"/>
          <p:cNvSpPr txBox="1"/>
          <p:nvPr/>
        </p:nvSpPr>
        <p:spPr>
          <a:xfrm>
            <a:off x="0" y="0"/>
            <a:ext cx="6159109" cy="4376583"/>
          </a:xfrm>
          <a:prstGeom prst="rect">
            <a:avLst/>
          </a:prstGeom>
          <a:noFill/>
        </p:spPr>
        <p:txBody>
          <a:bodyPr wrap="square" rtlCol="0">
            <a:spAutoFit/>
          </a:bodyPr>
          <a:lstStyle/>
          <a:p>
            <a:pPr algn="ctr">
              <a:lnSpc>
                <a:spcPct val="120000"/>
              </a:lnSpc>
            </a:pPr>
            <a:endParaRPr lang="fr-FR" sz="2800" dirty="0" smtClean="0">
              <a:solidFill>
                <a:schemeClr val="bg1"/>
              </a:solidFill>
              <a:latin typeface="Lucida Calligraphy" panose="03010101010101010101" pitchFamily="66" charset="0"/>
            </a:endParaRPr>
          </a:p>
          <a:p>
            <a:pPr algn="ctr">
              <a:lnSpc>
                <a:spcPct val="120000"/>
              </a:lnSpc>
            </a:pPr>
            <a:r>
              <a:rPr lang="fr-FR" sz="6000" dirty="0" smtClean="0">
                <a:solidFill>
                  <a:srgbClr val="DAEBF2"/>
                </a:solidFill>
                <a:latin typeface="Lucida Calligraphy" panose="03010101010101010101" pitchFamily="66" charset="0"/>
              </a:rPr>
              <a:t>Mathieu</a:t>
            </a:r>
          </a:p>
          <a:p>
            <a:pPr algn="ctr">
              <a:lnSpc>
                <a:spcPct val="120000"/>
              </a:lnSpc>
            </a:pPr>
            <a:r>
              <a:rPr lang="fr-FR" sz="6600" b="1" dirty="0" smtClean="0">
                <a:solidFill>
                  <a:srgbClr val="AC2A35"/>
                </a:solidFill>
                <a:latin typeface="Lucida Grande" pitchFamily="2" charset="0"/>
                <a:ea typeface="Lucida Grande" pitchFamily="2" charset="0"/>
                <a:cs typeface="Lucida Grande" pitchFamily="2" charset="0"/>
              </a:rPr>
              <a:t>CHARTIER</a:t>
            </a:r>
          </a:p>
          <a:p>
            <a:pPr algn="ctr">
              <a:lnSpc>
                <a:spcPct val="120000"/>
              </a:lnSpc>
            </a:pPr>
            <a:endParaRPr lang="fr-FR" sz="1200" dirty="0" smtClean="0">
              <a:solidFill>
                <a:srgbClr val="AC2A35"/>
              </a:solidFill>
            </a:endParaRPr>
          </a:p>
          <a:p>
            <a:pPr algn="ctr">
              <a:lnSpc>
                <a:spcPct val="120000"/>
              </a:lnSpc>
            </a:pPr>
            <a:r>
              <a:rPr lang="fr-FR" sz="2400" i="1" dirty="0" smtClean="0">
                <a:solidFill>
                  <a:schemeClr val="bg1"/>
                </a:solidFill>
                <a:latin typeface="Lucida Grande" pitchFamily="2" charset="0"/>
                <a:ea typeface="Lucida Grande" pitchFamily="2" charset="0"/>
                <a:cs typeface="Lucida Grande" pitchFamily="2" charset="0"/>
              </a:rPr>
              <a:t>    </a:t>
            </a:r>
            <a:r>
              <a:rPr lang="fr-FR" sz="2000" i="1" dirty="0" smtClean="0">
                <a:solidFill>
                  <a:srgbClr val="DAEBF2"/>
                </a:solidFill>
                <a:latin typeface="Lucida Grande" pitchFamily="2" charset="0"/>
                <a:ea typeface="Lucida Grande" pitchFamily="2" charset="0"/>
                <a:cs typeface="Lucida Grande" pitchFamily="2" charset="0"/>
              </a:rPr>
              <a:t>@</a:t>
            </a:r>
            <a:r>
              <a:rPr lang="fr-FR" sz="2000" i="1" dirty="0" err="1" smtClean="0">
                <a:solidFill>
                  <a:srgbClr val="DAEBF2"/>
                </a:solidFill>
                <a:latin typeface="Lucida Grande" pitchFamily="2" charset="0"/>
                <a:ea typeface="Lucida Grande" pitchFamily="2" charset="0"/>
                <a:cs typeface="Lucida Grande" pitchFamily="2" charset="0"/>
              </a:rPr>
              <a:t>Formation_web</a:t>
            </a:r>
            <a:endParaRPr lang="fr-FR" sz="2000" i="1" dirty="0">
              <a:solidFill>
                <a:srgbClr val="DAEBF2"/>
              </a:solidFill>
              <a:latin typeface="Lucida Grande" pitchFamily="2" charset="0"/>
              <a:ea typeface="Lucida Grande" pitchFamily="2" charset="0"/>
              <a:cs typeface="Lucida Grande" pitchFamily="2" charset="0"/>
            </a:endParaRPr>
          </a:p>
          <a:p>
            <a:pPr algn="ctr">
              <a:lnSpc>
                <a:spcPct val="120000"/>
              </a:lnSpc>
            </a:pPr>
            <a:r>
              <a:rPr lang="fr-FR" i="1" dirty="0" smtClean="0">
                <a:solidFill>
                  <a:srgbClr val="DAEBF2"/>
                </a:solidFill>
              </a:rPr>
              <a:t>https://www.internet-formation.fr</a:t>
            </a:r>
          </a:p>
          <a:p>
            <a:pPr algn="ctr">
              <a:lnSpc>
                <a:spcPct val="120000"/>
              </a:lnSpc>
            </a:pPr>
            <a:r>
              <a:rPr lang="fr-FR" i="1" dirty="0" smtClean="0">
                <a:solidFill>
                  <a:srgbClr val="DAEBF2"/>
                </a:solidFill>
              </a:rPr>
              <a:t>https://blog.internet-formation.fr</a:t>
            </a:r>
            <a:endParaRPr lang="fr-FR" i="1" dirty="0">
              <a:solidFill>
                <a:srgbClr val="DAEBF2"/>
              </a:solidFill>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329" y="3135085"/>
            <a:ext cx="349462" cy="349462"/>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118" y="4583713"/>
            <a:ext cx="1224239" cy="1485727"/>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6" y="4600487"/>
            <a:ext cx="1210418" cy="1468953"/>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6315" y="4583712"/>
            <a:ext cx="1224239" cy="148572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110" y="2978217"/>
            <a:ext cx="6032889" cy="3322221"/>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110" y="0"/>
            <a:ext cx="6032890" cy="3016445"/>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1458" y="4583711"/>
            <a:ext cx="1224239" cy="1485727"/>
          </a:xfrm>
          <a:prstGeom prst="rect">
            <a:avLst/>
          </a:prstGeom>
        </p:spPr>
      </p:pic>
    </p:spTree>
    <p:extLst>
      <p:ext uri="{BB962C8B-B14F-4D97-AF65-F5344CB8AC3E}">
        <p14:creationId xmlns:p14="http://schemas.microsoft.com/office/powerpoint/2010/main" val="1466764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ppt_x</p:attrName>
                                        </p:attrNameLst>
                                      </p:cBhvr>
                                      <p:tavLst>
                                        <p:tav tm="0">
                                          <p:val>
                                            <p:strVal val="#ppt_x"/>
                                          </p:val>
                                        </p:tav>
                                        <p:tav tm="100000">
                                          <p:val>
                                            <p:strVal val="#ppt_x"/>
                                          </p:val>
                                        </p:tav>
                                      </p:tavLst>
                                    </p:anim>
                                    <p:anim calcmode="lin" valueType="num">
                                      <p:cBhvr>
                                        <p:cTn id="19" dur="2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ppt_x</p:attrName>
                                        </p:attrNameLst>
                                      </p:cBhvr>
                                      <p:tavLst>
                                        <p:tav tm="0">
                                          <p:val>
                                            <p:strVal val="#ppt_x"/>
                                          </p:val>
                                        </p:tav>
                                        <p:tav tm="100000">
                                          <p:val>
                                            <p:strVal val="#ppt_x"/>
                                          </p:val>
                                        </p:tav>
                                      </p:tavLst>
                                    </p:anim>
                                    <p:anim calcmode="lin" valueType="num">
                                      <p:cBhvr>
                                        <p:cTn id="24"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6B3"/>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6326155"/>
          </a:xfrm>
        </p:spPr>
        <p:txBody>
          <a:bodyPr anchor="ctr">
            <a:noAutofit/>
          </a:bodyPr>
          <a:lstStyle/>
          <a:p>
            <a:pPr>
              <a:lnSpc>
                <a:spcPct val="120000"/>
              </a:lnSpc>
            </a:pPr>
            <a:r>
              <a:rPr lang="fr-FR" sz="7200" b="1" dirty="0" smtClean="0">
                <a:solidFill>
                  <a:srgbClr val="022C42"/>
                </a:solidFill>
                <a:latin typeface="Lucida Grande" pitchFamily="2" charset="0"/>
                <a:ea typeface="Lucida Grande" pitchFamily="2" charset="0"/>
                <a:cs typeface="Lucida Grande" pitchFamily="2" charset="0"/>
              </a:rPr>
              <a:t>API : KESAKO ?</a:t>
            </a:r>
            <a:r>
              <a:rPr lang="fr-FR" b="1" dirty="0" smtClean="0">
                <a:solidFill>
                  <a:srgbClr val="FECC09"/>
                </a:solidFill>
                <a:latin typeface="Lucida Grande" pitchFamily="2" charset="0"/>
                <a:ea typeface="Lucida Grande" pitchFamily="2" charset="0"/>
                <a:cs typeface="Lucida Grande" pitchFamily="2" charset="0"/>
              </a:rPr>
              <a:t/>
            </a:r>
            <a:br>
              <a:rPr lang="fr-FR" b="1" dirty="0" smtClean="0">
                <a:solidFill>
                  <a:srgbClr val="FECC09"/>
                </a:solidFill>
                <a:latin typeface="Lucida Grande" pitchFamily="2" charset="0"/>
                <a:ea typeface="Lucida Grande" pitchFamily="2" charset="0"/>
                <a:cs typeface="Lucida Grande" pitchFamily="2" charset="0"/>
              </a:rPr>
            </a:br>
            <a:r>
              <a:rPr lang="fr-FR" sz="2800" b="1" dirty="0">
                <a:solidFill>
                  <a:srgbClr val="FECC09"/>
                </a:solidFill>
                <a:latin typeface="Lucida Grande" pitchFamily="2" charset="0"/>
                <a:ea typeface="Lucida Grande" pitchFamily="2" charset="0"/>
                <a:cs typeface="Lucida Grande" pitchFamily="2" charset="0"/>
              </a:rPr>
              <a:t> </a:t>
            </a:r>
            <a:r>
              <a:rPr lang="fr-FR" sz="8000" b="1" dirty="0" smtClean="0">
                <a:solidFill>
                  <a:srgbClr val="DAEBF2"/>
                </a:solidFill>
                <a:latin typeface="Lucida Calligraphy" panose="03010101010101010101" pitchFamily="66" charset="0"/>
                <a:ea typeface="Lucida Grande" pitchFamily="2" charset="0"/>
                <a:cs typeface="Lucida Grande" pitchFamily="2" charset="0"/>
              </a:rPr>
              <a:t/>
            </a:r>
            <a:br>
              <a:rPr lang="fr-FR" sz="8000" b="1" dirty="0" smtClean="0">
                <a:solidFill>
                  <a:srgbClr val="DAEBF2"/>
                </a:solidFill>
                <a:latin typeface="Lucida Calligraphy" panose="03010101010101010101" pitchFamily="66" charset="0"/>
                <a:ea typeface="Lucida Grande" pitchFamily="2" charset="0"/>
                <a:cs typeface="Lucida Grande" pitchFamily="2" charset="0"/>
              </a:rPr>
            </a:br>
            <a:r>
              <a:rPr lang="fr-FR" sz="3200" b="1" dirty="0" smtClean="0">
                <a:solidFill>
                  <a:srgbClr val="FECC09"/>
                </a:solidFill>
                <a:latin typeface="Lucida Grande" pitchFamily="2" charset="0"/>
                <a:ea typeface="Lucida Grande" pitchFamily="2" charset="0"/>
                <a:cs typeface="Lucida Grande" pitchFamily="2" charset="0"/>
              </a:rPr>
              <a:t>Application </a:t>
            </a:r>
            <a:r>
              <a:rPr lang="fr-FR" sz="3200" b="1" dirty="0" err="1">
                <a:solidFill>
                  <a:srgbClr val="FECC09"/>
                </a:solidFill>
                <a:latin typeface="Lucida Grande" pitchFamily="2" charset="0"/>
                <a:ea typeface="Lucida Grande" pitchFamily="2" charset="0"/>
                <a:cs typeface="Lucida Grande" pitchFamily="2" charset="0"/>
              </a:rPr>
              <a:t>P</a:t>
            </a:r>
            <a:r>
              <a:rPr lang="fr-FR" sz="3200" b="1" dirty="0" err="1" smtClean="0">
                <a:solidFill>
                  <a:srgbClr val="FECC09"/>
                </a:solidFill>
                <a:latin typeface="Lucida Grande" pitchFamily="2" charset="0"/>
                <a:ea typeface="Lucida Grande" pitchFamily="2" charset="0"/>
                <a:cs typeface="Lucida Grande" pitchFamily="2" charset="0"/>
              </a:rPr>
              <a:t>rogramming</a:t>
            </a:r>
            <a:r>
              <a:rPr lang="fr-FR" sz="3200" b="1" dirty="0" smtClean="0">
                <a:solidFill>
                  <a:srgbClr val="FECC09"/>
                </a:solidFill>
                <a:latin typeface="Lucida Grande" pitchFamily="2" charset="0"/>
                <a:ea typeface="Lucida Grande" pitchFamily="2" charset="0"/>
                <a:cs typeface="Lucida Grande" pitchFamily="2" charset="0"/>
              </a:rPr>
              <a:t> Interface</a:t>
            </a:r>
            <a:br>
              <a:rPr lang="fr-FR" sz="3200" b="1" dirty="0" smtClean="0">
                <a:solidFill>
                  <a:srgbClr val="FECC09"/>
                </a:solidFill>
                <a:latin typeface="Lucida Grande" pitchFamily="2" charset="0"/>
                <a:ea typeface="Lucida Grande" pitchFamily="2" charset="0"/>
                <a:cs typeface="Lucida Grande" pitchFamily="2" charset="0"/>
              </a:rPr>
            </a:br>
            <a:r>
              <a:rPr lang="fr-FR" sz="1400" b="1" dirty="0" smtClean="0">
                <a:solidFill>
                  <a:srgbClr val="FECC09"/>
                </a:solidFill>
                <a:latin typeface="Lucida Grande" pitchFamily="2" charset="0"/>
                <a:ea typeface="Lucida Grande" pitchFamily="2" charset="0"/>
                <a:cs typeface="Lucida Grande" pitchFamily="2" charset="0"/>
              </a:rPr>
              <a:t> </a:t>
            </a:r>
            <a:r>
              <a:rPr lang="fr-FR" sz="3200" b="1" dirty="0" smtClean="0">
                <a:solidFill>
                  <a:schemeClr val="bg1"/>
                </a:solidFill>
                <a:latin typeface="Lucida Grande" pitchFamily="2" charset="0"/>
                <a:ea typeface="Lucida Grande" pitchFamily="2" charset="0"/>
                <a:cs typeface="Lucida Grande" pitchFamily="2" charset="0"/>
              </a:rPr>
              <a:t/>
            </a:r>
            <a:br>
              <a:rPr lang="fr-FR" sz="3200" b="1" dirty="0" smtClean="0">
                <a:solidFill>
                  <a:schemeClr val="bg1"/>
                </a:solidFill>
                <a:latin typeface="Lucida Grande" pitchFamily="2" charset="0"/>
                <a:ea typeface="Lucida Grande" pitchFamily="2" charset="0"/>
                <a:cs typeface="Lucida Grande" pitchFamily="2" charset="0"/>
              </a:rPr>
            </a:br>
            <a:r>
              <a:rPr lang="fr-FR" sz="2800" dirty="0" smtClean="0">
                <a:solidFill>
                  <a:schemeClr val="bg1"/>
                </a:solidFill>
                <a:latin typeface="Lucida Handwriting" panose="03010101010101010101" pitchFamily="66" charset="0"/>
                <a:ea typeface="Lucida Grande" pitchFamily="2" charset="0"/>
                <a:cs typeface="Lucida Grande" pitchFamily="2" charset="0"/>
              </a:rPr>
              <a:t>Ensemble de fonctions, de classes, des méthodes (…)</a:t>
            </a:r>
            <a:br>
              <a:rPr lang="fr-FR" sz="2800" dirty="0" smtClean="0">
                <a:solidFill>
                  <a:schemeClr val="bg1"/>
                </a:solidFill>
                <a:latin typeface="Lucida Handwriting" panose="03010101010101010101" pitchFamily="66" charset="0"/>
                <a:ea typeface="Lucida Grande" pitchFamily="2" charset="0"/>
                <a:cs typeface="Lucida Grande" pitchFamily="2" charset="0"/>
              </a:rPr>
            </a:br>
            <a:r>
              <a:rPr lang="fr-FR" sz="2800" dirty="0" smtClean="0">
                <a:solidFill>
                  <a:schemeClr val="bg1"/>
                </a:solidFill>
                <a:latin typeface="Lucida Handwriting" panose="03010101010101010101" pitchFamily="66" charset="0"/>
                <a:ea typeface="Lucida Grande" pitchFamily="2" charset="0"/>
                <a:cs typeface="Lucida Grande" pitchFamily="2" charset="0"/>
              </a:rPr>
              <a:t>d’un programme ouvert à d’autres programmes</a:t>
            </a:r>
            <a:br>
              <a:rPr lang="fr-FR" sz="2800" dirty="0" smtClean="0">
                <a:solidFill>
                  <a:schemeClr val="bg1"/>
                </a:solidFill>
                <a:latin typeface="Lucida Handwriting" panose="03010101010101010101" pitchFamily="66" charset="0"/>
                <a:ea typeface="Lucida Grande" pitchFamily="2" charset="0"/>
                <a:cs typeface="Lucida Grande" pitchFamily="2" charset="0"/>
              </a:rPr>
            </a:br>
            <a:r>
              <a:rPr lang="fr-FR" sz="1400" dirty="0">
                <a:solidFill>
                  <a:schemeClr val="bg1"/>
                </a:solidFill>
                <a:latin typeface="Lucida Handwriting" panose="03010101010101010101" pitchFamily="66" charset="0"/>
                <a:ea typeface="Lucida Grande" pitchFamily="2" charset="0"/>
                <a:cs typeface="Lucida Grande" pitchFamily="2" charset="0"/>
              </a:rPr>
              <a:t> </a:t>
            </a:r>
            <a:r>
              <a:rPr lang="fr-FR" sz="3200" b="1" dirty="0" smtClean="0">
                <a:solidFill>
                  <a:schemeClr val="bg1"/>
                </a:solidFill>
                <a:latin typeface="Lucida Grande" pitchFamily="2" charset="0"/>
                <a:ea typeface="Lucida Grande" pitchFamily="2" charset="0"/>
                <a:cs typeface="Lucida Grande" pitchFamily="2" charset="0"/>
              </a:rPr>
              <a:t/>
            </a:r>
            <a:br>
              <a:rPr lang="fr-FR" sz="3200" b="1" dirty="0" smtClean="0">
                <a:solidFill>
                  <a:schemeClr val="bg1"/>
                </a:solidFill>
                <a:latin typeface="Lucida Grande" pitchFamily="2" charset="0"/>
                <a:ea typeface="Lucida Grande" pitchFamily="2" charset="0"/>
                <a:cs typeface="Lucida Grande" pitchFamily="2" charset="0"/>
              </a:rPr>
            </a:br>
            <a:r>
              <a:rPr lang="fr-FR" sz="3200" b="1" dirty="0" smtClean="0">
                <a:solidFill>
                  <a:schemeClr val="bg1"/>
                </a:solidFill>
                <a:latin typeface="Lucida Grande" pitchFamily="2" charset="0"/>
                <a:ea typeface="Lucida Grande" pitchFamily="2" charset="0"/>
                <a:cs typeface="Lucida Grande" pitchFamily="2" charset="0"/>
              </a:rPr>
              <a:t>Interface entre un programme parent</a:t>
            </a:r>
            <a:br>
              <a:rPr lang="fr-FR" sz="3200" b="1" dirty="0" smtClean="0">
                <a:solidFill>
                  <a:schemeClr val="bg1"/>
                </a:solidFill>
                <a:latin typeface="Lucida Grande" pitchFamily="2" charset="0"/>
                <a:ea typeface="Lucida Grande" pitchFamily="2" charset="0"/>
                <a:cs typeface="Lucida Grande" pitchFamily="2" charset="0"/>
              </a:rPr>
            </a:br>
            <a:r>
              <a:rPr lang="fr-FR" sz="3200" b="1" dirty="0" smtClean="0">
                <a:solidFill>
                  <a:schemeClr val="bg1"/>
                </a:solidFill>
                <a:latin typeface="Lucida Grande" pitchFamily="2" charset="0"/>
                <a:ea typeface="Lucida Grande" pitchFamily="2" charset="0"/>
                <a:cs typeface="Lucida Grande" pitchFamily="2" charset="0"/>
              </a:rPr>
              <a:t>et des programmes fils</a:t>
            </a:r>
            <a:endParaRPr lang="fr-FR" sz="3200" dirty="0">
              <a:solidFill>
                <a:srgbClr val="DAEBF2"/>
              </a:solidFill>
              <a:latin typeface="Lucida Grande" pitchFamily="2" charset="0"/>
              <a:ea typeface="Lucida Grande" pitchFamily="2" charset="0"/>
              <a:cs typeface="Lucida Grande" pitchFamily="2" charset="0"/>
            </a:endParaRPr>
          </a:p>
        </p:txBody>
      </p:sp>
    </p:spTree>
    <p:extLst>
      <p:ext uri="{BB962C8B-B14F-4D97-AF65-F5344CB8AC3E}">
        <p14:creationId xmlns:p14="http://schemas.microsoft.com/office/powerpoint/2010/main" val="604181912"/>
      </p:ext>
    </p:extLst>
  </p:cSld>
  <p:clrMapOvr>
    <a:masterClrMapping/>
  </p:clrMapOvr>
  <p:transition spd="slow">
    <p:push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B00"/>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6298163"/>
          </a:xfrm>
        </p:spPr>
        <p:txBody>
          <a:bodyPr anchor="ctr">
            <a:noAutofit/>
          </a:bodyPr>
          <a:lstStyle/>
          <a:p>
            <a:pPr>
              <a:lnSpc>
                <a:spcPct val="120000"/>
              </a:lnSpc>
              <a:spcBef>
                <a:spcPts val="1800"/>
              </a:spcBef>
              <a:spcAft>
                <a:spcPts val="3000"/>
              </a:spcAft>
            </a:pPr>
            <a:r>
              <a:rPr lang="fr-FR" sz="5400" b="1" dirty="0" smtClean="0">
                <a:solidFill>
                  <a:srgbClr val="022C42"/>
                </a:solidFill>
                <a:latin typeface="Lucida Grande" pitchFamily="2" charset="0"/>
                <a:ea typeface="Lucida Grande" pitchFamily="2" charset="0"/>
                <a:cs typeface="Lucida Grande" pitchFamily="2" charset="0"/>
              </a:rPr>
              <a:t>UN WEB FAIT D’API…</a:t>
            </a:r>
            <a:r>
              <a:rPr lang="fr-FR" sz="8000" b="1" dirty="0">
                <a:solidFill>
                  <a:srgbClr val="022C42"/>
                </a:solidFill>
                <a:latin typeface="Lucida Grande" pitchFamily="2" charset="0"/>
                <a:ea typeface="Lucida Grande" pitchFamily="2" charset="0"/>
                <a:cs typeface="Lucida Grande" pitchFamily="2" charset="0"/>
              </a:rPr>
              <a:t/>
            </a:r>
            <a:br>
              <a:rPr lang="fr-FR" sz="8000" b="1" dirty="0">
                <a:solidFill>
                  <a:srgbClr val="022C42"/>
                </a:solidFill>
                <a:latin typeface="Lucida Grande" pitchFamily="2" charset="0"/>
                <a:ea typeface="Lucida Grande" pitchFamily="2" charset="0"/>
                <a:cs typeface="Lucida Grande" pitchFamily="2" charset="0"/>
              </a:rPr>
            </a:br>
            <a:r>
              <a:rPr lang="fr-FR" sz="2000" b="1" dirty="0" smtClean="0">
                <a:solidFill>
                  <a:srgbClr val="0076B3"/>
                </a:solidFill>
                <a:latin typeface="Lucida Grande" pitchFamily="2" charset="0"/>
                <a:ea typeface="Lucida Grande" pitchFamily="2" charset="0"/>
                <a:cs typeface="Lucida Grande" pitchFamily="2" charset="0"/>
              </a:rPr>
              <a:t> </a:t>
            </a:r>
            <a:r>
              <a:rPr lang="fr-FR" sz="6600" b="1" dirty="0" smtClean="0">
                <a:solidFill>
                  <a:srgbClr val="0076B3"/>
                </a:solidFill>
                <a:latin typeface="Lucida Grande" pitchFamily="2" charset="0"/>
                <a:ea typeface="Lucida Grande" pitchFamily="2" charset="0"/>
                <a:cs typeface="Lucida Grande" pitchFamily="2" charset="0"/>
              </a:rPr>
              <a:t/>
            </a:r>
            <a:br>
              <a:rPr lang="fr-FR" sz="6600" b="1" dirty="0" smtClean="0">
                <a:solidFill>
                  <a:srgbClr val="0076B3"/>
                </a:solidFill>
                <a:latin typeface="Lucida Grande" pitchFamily="2" charset="0"/>
                <a:ea typeface="Lucida Grande" pitchFamily="2" charset="0"/>
                <a:cs typeface="Lucida Grande" pitchFamily="2" charset="0"/>
              </a:rPr>
            </a:br>
            <a:r>
              <a:rPr lang="fr-FR" sz="3200" b="1" dirty="0" smtClean="0">
                <a:solidFill>
                  <a:srgbClr val="AC2A35"/>
                </a:solidFill>
                <a:latin typeface="Lucida Grande" pitchFamily="2" charset="0"/>
                <a:ea typeface="Lucida Grande" pitchFamily="2" charset="0"/>
                <a:cs typeface="Lucida Grande" pitchFamily="2" charset="0"/>
              </a:rPr>
              <a:t>GOOGLE</a:t>
            </a:r>
            <a:r>
              <a:rPr lang="fr-FR" sz="3200" b="1" dirty="0" smtClean="0">
                <a:solidFill>
                  <a:schemeClr val="bg1"/>
                </a:solidFill>
                <a:latin typeface="Lucida Calligraphy" panose="03010101010101010101" pitchFamily="66" charset="0"/>
                <a:ea typeface="Lucida Grande" pitchFamily="2" charset="0"/>
                <a:cs typeface="Lucida Grande" pitchFamily="2" charset="0"/>
              </a:rPr>
              <a:t>   </a:t>
            </a:r>
            <a:r>
              <a:rPr lang="fr-FR" sz="3200" b="1" dirty="0" smtClean="0">
                <a:solidFill>
                  <a:srgbClr val="DAEBF2"/>
                </a:solidFill>
                <a:latin typeface="Lucida Calligraphy" panose="03010101010101010101" pitchFamily="66" charset="0"/>
                <a:ea typeface="Lucida Grande" pitchFamily="2" charset="0"/>
                <a:cs typeface="Lucida Grande" pitchFamily="2" charset="0"/>
              </a:rPr>
              <a:t>plus de 154 API variées !</a:t>
            </a:r>
            <a:r>
              <a:rPr lang="fr-FR" sz="3200" b="1" dirty="0">
                <a:solidFill>
                  <a:srgbClr val="DAEBF2"/>
                </a:solidFill>
                <a:latin typeface="Lucida Calligraphy" panose="03010101010101010101" pitchFamily="66" charset="0"/>
                <a:ea typeface="Lucida Grande" pitchFamily="2" charset="0"/>
                <a:cs typeface="Lucida Grande" pitchFamily="2" charset="0"/>
              </a:rPr>
              <a:t/>
            </a:r>
            <a:br>
              <a:rPr lang="fr-FR" sz="3200" b="1" dirty="0">
                <a:solidFill>
                  <a:srgbClr val="DAEBF2"/>
                </a:solidFill>
                <a:latin typeface="Lucida Calligraphy" panose="03010101010101010101" pitchFamily="66" charset="0"/>
                <a:ea typeface="Lucida Grande" pitchFamily="2" charset="0"/>
                <a:cs typeface="Lucida Grande" pitchFamily="2" charset="0"/>
              </a:rPr>
            </a:br>
            <a:r>
              <a:rPr lang="fr-FR" sz="2000" dirty="0">
                <a:solidFill>
                  <a:srgbClr val="022C42"/>
                </a:solidFill>
                <a:latin typeface="Lucida Grande" pitchFamily="2" charset="0"/>
                <a:ea typeface="Lucida Grande" pitchFamily="2" charset="0"/>
                <a:cs typeface="Lucida Grande" pitchFamily="2" charset="0"/>
              </a:rPr>
              <a:t>https://console.cloud.google.com/apis/</a:t>
            </a:r>
            <a:r>
              <a:rPr lang="fr-FR" sz="3200" b="1" dirty="0">
                <a:solidFill>
                  <a:srgbClr val="DAEBF2"/>
                </a:solidFill>
                <a:latin typeface="Lucida Calligraphy" panose="03010101010101010101" pitchFamily="66" charset="0"/>
                <a:ea typeface="Lucida Grande" pitchFamily="2" charset="0"/>
                <a:cs typeface="Lucida Grande" pitchFamily="2" charset="0"/>
              </a:rPr>
              <a:t/>
            </a:r>
            <a:br>
              <a:rPr lang="fr-FR" sz="3200" b="1" dirty="0">
                <a:solidFill>
                  <a:srgbClr val="DAEBF2"/>
                </a:solidFill>
                <a:latin typeface="Lucida Calligraphy" panose="03010101010101010101" pitchFamily="66" charset="0"/>
                <a:ea typeface="Lucida Grande" pitchFamily="2" charset="0"/>
                <a:cs typeface="Lucida Grande" pitchFamily="2" charset="0"/>
              </a:rPr>
            </a:br>
            <a:r>
              <a:rPr lang="fr-FR" sz="3200" b="1" dirty="0" smtClean="0">
                <a:solidFill>
                  <a:srgbClr val="AC2A35"/>
                </a:solidFill>
                <a:latin typeface="Lucida Grande" pitchFamily="2" charset="0"/>
                <a:ea typeface="Lucida Grande" pitchFamily="2" charset="0"/>
                <a:cs typeface="Lucida Grande" pitchFamily="2" charset="0"/>
              </a:rPr>
              <a:t>BING</a:t>
            </a:r>
            <a:r>
              <a:rPr lang="fr-FR" sz="3200" b="1" dirty="0" smtClean="0">
                <a:solidFill>
                  <a:srgbClr val="DAEBF2"/>
                </a:solidFill>
                <a:latin typeface="Lucida Calligraphy" panose="03010101010101010101" pitchFamily="66" charset="0"/>
                <a:ea typeface="Lucida Grande" pitchFamily="2" charset="0"/>
                <a:cs typeface="Lucida Grande" pitchFamily="2" charset="0"/>
              </a:rPr>
              <a:t>   plus de 28 API </a:t>
            </a:r>
            <a:r>
              <a:rPr lang="fr-FR" sz="3200" b="1" dirty="0">
                <a:solidFill>
                  <a:srgbClr val="DAEBF2"/>
                </a:solidFill>
                <a:latin typeface="Lucida Calligraphy" panose="03010101010101010101" pitchFamily="66" charset="0"/>
                <a:ea typeface="Lucida Grande" pitchFamily="2" charset="0"/>
                <a:cs typeface="Lucida Grande" pitchFamily="2" charset="0"/>
              </a:rPr>
              <a:t>en place</a:t>
            </a:r>
            <a:br>
              <a:rPr lang="fr-FR" sz="3200" b="1" dirty="0">
                <a:solidFill>
                  <a:srgbClr val="DAEBF2"/>
                </a:solidFill>
                <a:latin typeface="Lucida Calligraphy" panose="03010101010101010101" pitchFamily="66" charset="0"/>
                <a:ea typeface="Lucida Grande" pitchFamily="2" charset="0"/>
                <a:cs typeface="Lucida Grande" pitchFamily="2" charset="0"/>
              </a:rPr>
            </a:br>
            <a:r>
              <a:rPr lang="fr-FR" sz="2000" dirty="0">
                <a:solidFill>
                  <a:srgbClr val="022C42"/>
                </a:solidFill>
                <a:latin typeface="Lucida Grande" pitchFamily="2" charset="0"/>
                <a:ea typeface="Lucida Grande" pitchFamily="2" charset="0"/>
                <a:cs typeface="Lucida Grande" pitchFamily="2" charset="0"/>
              </a:rPr>
              <a:t>https://</a:t>
            </a:r>
            <a:r>
              <a:rPr lang="fr-FR" sz="2000" dirty="0" smtClean="0">
                <a:solidFill>
                  <a:srgbClr val="022C42"/>
                </a:solidFill>
                <a:latin typeface="Lucida Grande" pitchFamily="2" charset="0"/>
                <a:ea typeface="Lucida Grande" pitchFamily="2" charset="0"/>
                <a:cs typeface="Lucida Grande" pitchFamily="2" charset="0"/>
              </a:rPr>
              <a:t>www.bing.com/partners/developers</a:t>
            </a:r>
            <a:r>
              <a:rPr lang="fr-FR" sz="3200" b="1" dirty="0" smtClean="0">
                <a:solidFill>
                  <a:srgbClr val="DAEBF2"/>
                </a:solidFill>
                <a:latin typeface="Lucida Calligraphy" panose="03010101010101010101" pitchFamily="66" charset="0"/>
                <a:ea typeface="Lucida Grande" pitchFamily="2" charset="0"/>
                <a:cs typeface="Lucida Grande" pitchFamily="2" charset="0"/>
              </a:rPr>
              <a:t/>
            </a:r>
            <a:br>
              <a:rPr lang="fr-FR" sz="3200" b="1" dirty="0" smtClean="0">
                <a:solidFill>
                  <a:srgbClr val="DAEBF2"/>
                </a:solidFill>
                <a:latin typeface="Lucida Calligraphy" panose="03010101010101010101" pitchFamily="66" charset="0"/>
                <a:ea typeface="Lucida Grande" pitchFamily="2" charset="0"/>
                <a:cs typeface="Lucida Grande" pitchFamily="2" charset="0"/>
              </a:rPr>
            </a:br>
            <a:r>
              <a:rPr lang="fr-FR" sz="3200" b="1" dirty="0" smtClean="0">
                <a:solidFill>
                  <a:srgbClr val="AC2A35"/>
                </a:solidFill>
                <a:latin typeface="Lucida Grande" pitchFamily="2" charset="0"/>
                <a:ea typeface="Lucida Grande" pitchFamily="2" charset="0"/>
                <a:cs typeface="Lucida Grande" pitchFamily="2" charset="0"/>
              </a:rPr>
              <a:t>TWITTER</a:t>
            </a:r>
            <a:r>
              <a:rPr lang="fr-FR" sz="3200" b="1" dirty="0" smtClean="0">
                <a:solidFill>
                  <a:srgbClr val="DAEBF2"/>
                </a:solidFill>
                <a:latin typeface="Lucida Calligraphy" panose="03010101010101010101" pitchFamily="66" charset="0"/>
                <a:ea typeface="Lucida Grande" pitchFamily="2" charset="0"/>
                <a:cs typeface="Lucida Grande" pitchFamily="2" charset="0"/>
              </a:rPr>
              <a:t>, </a:t>
            </a:r>
            <a:r>
              <a:rPr lang="fr-FR" sz="3200" b="1" dirty="0" smtClean="0">
                <a:solidFill>
                  <a:srgbClr val="AC2A35"/>
                </a:solidFill>
                <a:latin typeface="Lucida Grande" pitchFamily="2" charset="0"/>
                <a:ea typeface="Lucida Grande" pitchFamily="2" charset="0"/>
                <a:cs typeface="Lucida Grande" pitchFamily="2" charset="0"/>
              </a:rPr>
              <a:t>FACEBOOK</a:t>
            </a:r>
            <a:r>
              <a:rPr lang="fr-FR" sz="3200" b="1" dirty="0" smtClean="0">
                <a:solidFill>
                  <a:srgbClr val="DAEBF2"/>
                </a:solidFill>
                <a:latin typeface="Lucida Calligraphy" panose="03010101010101010101" pitchFamily="66" charset="0"/>
                <a:ea typeface="Lucida Grande" pitchFamily="2" charset="0"/>
                <a:cs typeface="Lucida Grande" pitchFamily="2" charset="0"/>
              </a:rPr>
              <a:t>, </a:t>
            </a:r>
            <a:r>
              <a:rPr lang="fr-FR" sz="3200" b="1" dirty="0" smtClean="0">
                <a:solidFill>
                  <a:srgbClr val="AC2A35"/>
                </a:solidFill>
                <a:latin typeface="Lucida Grande" pitchFamily="2" charset="0"/>
                <a:ea typeface="Lucida Grande" pitchFamily="2" charset="0"/>
                <a:cs typeface="Lucida Grande" pitchFamily="2" charset="0"/>
              </a:rPr>
              <a:t>PINTEREST</a:t>
            </a:r>
            <a:r>
              <a:rPr lang="fr-FR" sz="3200" b="1" dirty="0" smtClean="0">
                <a:solidFill>
                  <a:srgbClr val="DAEBF2"/>
                </a:solidFill>
                <a:latin typeface="Lucida Calligraphy" panose="03010101010101010101" pitchFamily="66" charset="0"/>
                <a:ea typeface="Lucida Grande" pitchFamily="2" charset="0"/>
                <a:cs typeface="Lucida Grande" pitchFamily="2" charset="0"/>
              </a:rPr>
              <a:t>, </a:t>
            </a:r>
            <a:r>
              <a:rPr lang="fr-FR" sz="3200" b="1" dirty="0" smtClean="0">
                <a:solidFill>
                  <a:srgbClr val="AC2A35"/>
                </a:solidFill>
                <a:latin typeface="Lucida Grande" pitchFamily="2" charset="0"/>
                <a:ea typeface="Lucida Grande" pitchFamily="2" charset="0"/>
                <a:cs typeface="Lucida Grande" pitchFamily="2" charset="0"/>
              </a:rPr>
              <a:t>SNAPCHAT</a:t>
            </a:r>
            <a:r>
              <a:rPr lang="fr-FR" sz="3200" b="1" dirty="0" smtClean="0">
                <a:solidFill>
                  <a:srgbClr val="DAEBF2"/>
                </a:solidFill>
                <a:latin typeface="Lucida Calligraphy" panose="03010101010101010101" pitchFamily="66" charset="0"/>
                <a:ea typeface="Lucida Grande" pitchFamily="2" charset="0"/>
                <a:cs typeface="Lucida Grande" pitchFamily="2" charset="0"/>
              </a:rPr>
              <a:t>…</a:t>
            </a:r>
            <a:br>
              <a:rPr lang="fr-FR" sz="3200" b="1" dirty="0" smtClean="0">
                <a:solidFill>
                  <a:srgbClr val="DAEBF2"/>
                </a:solidFill>
                <a:latin typeface="Lucida Calligraphy" panose="03010101010101010101" pitchFamily="66" charset="0"/>
                <a:ea typeface="Lucida Grande" pitchFamily="2" charset="0"/>
                <a:cs typeface="Lucida Grande" pitchFamily="2" charset="0"/>
              </a:rPr>
            </a:br>
            <a:r>
              <a:rPr lang="fr-FR" sz="2000" dirty="0" smtClean="0">
                <a:solidFill>
                  <a:srgbClr val="022C42"/>
                </a:solidFill>
                <a:latin typeface="Lucida Grande" pitchFamily="2" charset="0"/>
                <a:ea typeface="Lucida Grande" pitchFamily="2" charset="0"/>
                <a:cs typeface="Lucida Grande" pitchFamily="2" charset="0"/>
              </a:rPr>
              <a:t>Des dizaines d’API pour de multiples fonctionnalités</a:t>
            </a:r>
            <a:br>
              <a:rPr lang="fr-FR" sz="2000" dirty="0" smtClean="0">
                <a:solidFill>
                  <a:srgbClr val="022C42"/>
                </a:solidFill>
                <a:latin typeface="Lucida Grande" pitchFamily="2" charset="0"/>
                <a:ea typeface="Lucida Grande" pitchFamily="2" charset="0"/>
                <a:cs typeface="Lucida Grande" pitchFamily="2" charset="0"/>
              </a:rPr>
            </a:br>
            <a:r>
              <a:rPr lang="fr-FR" sz="3200" b="1" dirty="0" smtClean="0">
                <a:solidFill>
                  <a:srgbClr val="AC2A35"/>
                </a:solidFill>
                <a:latin typeface="Lucida Grande" pitchFamily="2" charset="0"/>
                <a:ea typeface="Lucida Grande" pitchFamily="2" charset="0"/>
                <a:cs typeface="Lucida Grande" pitchFamily="2" charset="0"/>
              </a:rPr>
              <a:t>OPENWEATHERMAP</a:t>
            </a:r>
            <a:r>
              <a:rPr lang="fr-FR" sz="3200" b="1" dirty="0" smtClean="0">
                <a:solidFill>
                  <a:srgbClr val="DAEBF2"/>
                </a:solidFill>
                <a:latin typeface="Lucida Calligraphy" panose="03010101010101010101" pitchFamily="66" charset="0"/>
                <a:ea typeface="Lucida Grande" pitchFamily="2" charset="0"/>
                <a:cs typeface="Lucida Grande" pitchFamily="2" charset="0"/>
              </a:rPr>
              <a:t>, </a:t>
            </a:r>
            <a:r>
              <a:rPr lang="fr-FR" sz="3200" b="1" dirty="0" smtClean="0">
                <a:solidFill>
                  <a:srgbClr val="AC2A35"/>
                </a:solidFill>
                <a:latin typeface="Lucida Grande" pitchFamily="2" charset="0"/>
                <a:ea typeface="Lucida Grande" pitchFamily="2" charset="0"/>
                <a:cs typeface="Lucida Grande" pitchFamily="2" charset="0"/>
              </a:rPr>
              <a:t>API.GOUV.FR</a:t>
            </a:r>
            <a:r>
              <a:rPr lang="fr-FR" sz="3200" b="1" dirty="0" smtClean="0">
                <a:solidFill>
                  <a:srgbClr val="DAEBF2"/>
                </a:solidFill>
                <a:latin typeface="Lucida Calligraphy" panose="03010101010101010101" pitchFamily="66" charset="0"/>
                <a:ea typeface="Lucida Grande" pitchFamily="2" charset="0"/>
                <a:cs typeface="Lucida Grande" pitchFamily="2" charset="0"/>
              </a:rPr>
              <a:t>, </a:t>
            </a:r>
            <a:r>
              <a:rPr lang="fr-FR" sz="3200" b="1" dirty="0" smtClean="0">
                <a:solidFill>
                  <a:srgbClr val="AC2A35"/>
                </a:solidFill>
                <a:latin typeface="Lucida Grande" pitchFamily="2" charset="0"/>
                <a:ea typeface="Lucida Grande" pitchFamily="2" charset="0"/>
                <a:cs typeface="Lucida Grande" pitchFamily="2" charset="0"/>
              </a:rPr>
              <a:t>COLORTAG</a:t>
            </a:r>
            <a:r>
              <a:rPr lang="fr-FR" sz="3200" b="1" dirty="0" smtClean="0">
                <a:solidFill>
                  <a:srgbClr val="DAEBF2"/>
                </a:solidFill>
                <a:latin typeface="Lucida Calligraphy" panose="03010101010101010101" pitchFamily="66" charset="0"/>
                <a:ea typeface="Lucida Grande" pitchFamily="2" charset="0"/>
                <a:cs typeface="Lucida Grande" pitchFamily="2" charset="0"/>
              </a:rPr>
              <a:t>, </a:t>
            </a:r>
            <a:r>
              <a:rPr lang="fr-FR" sz="3200" b="1" dirty="0" smtClean="0">
                <a:solidFill>
                  <a:srgbClr val="AC2A35"/>
                </a:solidFill>
                <a:latin typeface="Lucida Grande" pitchFamily="2" charset="0"/>
                <a:ea typeface="Lucida Grande" pitchFamily="2" charset="0"/>
                <a:cs typeface="Lucida Grande" pitchFamily="2" charset="0"/>
              </a:rPr>
              <a:t>EMEI</a:t>
            </a:r>
            <a:r>
              <a:rPr lang="fr-FR" sz="3200" b="1" dirty="0" smtClean="0">
                <a:solidFill>
                  <a:srgbClr val="DAEBF2"/>
                </a:solidFill>
                <a:latin typeface="Lucida Calligraphy" panose="03010101010101010101" pitchFamily="66" charset="0"/>
                <a:ea typeface="Lucida Grande" pitchFamily="2" charset="0"/>
                <a:cs typeface="Lucida Grande" pitchFamily="2" charset="0"/>
              </a:rPr>
              <a:t>…</a:t>
            </a:r>
            <a:r>
              <a:rPr lang="fr-FR" sz="4400" b="1" dirty="0">
                <a:solidFill>
                  <a:srgbClr val="DAEBF2"/>
                </a:solidFill>
                <a:latin typeface="Lucida Calligraphy" panose="03010101010101010101" pitchFamily="66" charset="0"/>
                <a:ea typeface="Lucida Grande" pitchFamily="2" charset="0"/>
                <a:cs typeface="Lucida Grande" pitchFamily="2" charset="0"/>
              </a:rPr>
              <a:t/>
            </a:r>
            <a:br>
              <a:rPr lang="fr-FR" sz="4400" b="1" dirty="0">
                <a:solidFill>
                  <a:srgbClr val="DAEBF2"/>
                </a:solidFill>
                <a:latin typeface="Lucida Calligraphy" panose="03010101010101010101" pitchFamily="66" charset="0"/>
                <a:ea typeface="Lucida Grande" pitchFamily="2" charset="0"/>
                <a:cs typeface="Lucida Grande" pitchFamily="2" charset="0"/>
              </a:rPr>
            </a:br>
            <a:r>
              <a:rPr lang="fr-FR" sz="2000" dirty="0" smtClean="0">
                <a:solidFill>
                  <a:srgbClr val="022C42"/>
                </a:solidFill>
                <a:latin typeface="Lucida Grande" pitchFamily="2" charset="0"/>
                <a:ea typeface="Lucida Grande" pitchFamily="2" charset="0"/>
                <a:cs typeface="Lucida Grande" pitchFamily="2" charset="0"/>
              </a:rPr>
              <a:t>Des API variées en open data pour obtenir des données intéressantes</a:t>
            </a:r>
            <a:endParaRPr lang="fr-FR" sz="2000" dirty="0">
              <a:solidFill>
                <a:srgbClr val="AC2A35"/>
              </a:solidFill>
              <a:latin typeface="Lucida Grande" pitchFamily="2" charset="0"/>
              <a:ea typeface="Lucida Grande" pitchFamily="2" charset="0"/>
              <a:cs typeface="Lucida Grande" pitchFamily="2" charset="0"/>
            </a:endParaRPr>
          </a:p>
        </p:txBody>
      </p:sp>
      <p:sp>
        <p:nvSpPr>
          <p:cNvPr id="4" name="API Bing"/>
          <p:cNvSpPr/>
          <p:nvPr/>
        </p:nvSpPr>
        <p:spPr>
          <a:xfrm>
            <a:off x="1228896" y="2867891"/>
            <a:ext cx="9335193"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 name="API Google"/>
          <p:cNvSpPr/>
          <p:nvPr/>
        </p:nvSpPr>
        <p:spPr>
          <a:xfrm>
            <a:off x="1343973" y="1928609"/>
            <a:ext cx="9335193"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API Twitter"/>
          <p:cNvSpPr/>
          <p:nvPr/>
        </p:nvSpPr>
        <p:spPr>
          <a:xfrm>
            <a:off x="1084520" y="3807173"/>
            <a:ext cx="1977657"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3" name="API Facebook"/>
          <p:cNvSpPr/>
          <p:nvPr/>
        </p:nvSpPr>
        <p:spPr>
          <a:xfrm>
            <a:off x="3289004" y="3846585"/>
            <a:ext cx="2282456"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6748200"/>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1"/>
                                        </p:tgtEl>
                                        <p:attrNameLst>
                                          <p:attrName>ppt_x</p:attrName>
                                        </p:attrNameLst>
                                      </p:cBhvr>
                                      <p:tavLst>
                                        <p:tav tm="0">
                                          <p:val>
                                            <p:strVal val="ppt_x"/>
                                          </p:val>
                                        </p:tav>
                                        <p:tav tm="100000">
                                          <p:val>
                                            <p:strVal val="ppt_x"/>
                                          </p:val>
                                        </p:tav>
                                      </p:tavLst>
                                    </p:anim>
                                    <p:anim calcmode="lin" valueType="num">
                                      <p:cBhvr additive="base">
                                        <p:cTn id="26" dur="500"/>
                                        <p:tgtEl>
                                          <p:spTgt spid="11"/>
                                        </p:tgtEl>
                                        <p:attrNameLst>
                                          <p:attrName>ppt_y</p:attrName>
                                        </p:attrNameLst>
                                      </p:cBhvr>
                                      <p:tavLst>
                                        <p:tav tm="0">
                                          <p:val>
                                            <p:strVal val="ppt_y"/>
                                          </p:val>
                                        </p:tav>
                                        <p:tav tm="100000">
                                          <p:val>
                                            <p:strVal val="1+ppt_h/2"/>
                                          </p:val>
                                        </p:tav>
                                      </p:tavLst>
                                    </p:anim>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4"/>
                                        </p:tgtEl>
                                        <p:attrNameLst>
                                          <p:attrName>ppt_x</p:attrName>
                                        </p:attrNameLst>
                                      </p:cBhvr>
                                      <p:tavLst>
                                        <p:tav tm="0">
                                          <p:val>
                                            <p:strVal val="ppt_x"/>
                                          </p:val>
                                        </p:tav>
                                        <p:tav tm="100000">
                                          <p:val>
                                            <p:strVal val="ppt_x"/>
                                          </p:val>
                                        </p:tav>
                                      </p:tavLst>
                                    </p:anim>
                                    <p:anim calcmode="lin" valueType="num">
                                      <p:cBhvr additive="base">
                                        <p:cTn id="39" dur="500"/>
                                        <p:tgtEl>
                                          <p:spTgt spid="14"/>
                                        </p:tgtEl>
                                        <p:attrNameLst>
                                          <p:attrName>ppt_y</p:attrName>
                                        </p:attrNameLst>
                                      </p:cBhvr>
                                      <p:tavLst>
                                        <p:tav tm="0">
                                          <p:val>
                                            <p:strVal val="ppt_y"/>
                                          </p:val>
                                        </p:tav>
                                        <p:tav tm="100000">
                                          <p:val>
                                            <p:strVal val="1+ppt_h/2"/>
                                          </p:val>
                                        </p:tav>
                                      </p:tavLst>
                                    </p:anim>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5"/>
                                        </p:tgtEl>
                                        <p:attrNameLst>
                                          <p:attrName>ppt_x</p:attrName>
                                        </p:attrNameLst>
                                      </p:cBhvr>
                                      <p:tavLst>
                                        <p:tav tm="0">
                                          <p:val>
                                            <p:strVal val="ppt_x"/>
                                          </p:val>
                                        </p:tav>
                                        <p:tav tm="100000">
                                          <p:val>
                                            <p:strVal val="ppt_x"/>
                                          </p:val>
                                        </p:tav>
                                      </p:tavLst>
                                    </p:anim>
                                    <p:anim calcmode="lin" valueType="num">
                                      <p:cBhvr additive="base">
                                        <p:cTn id="52" dur="500"/>
                                        <p:tgtEl>
                                          <p:spTgt spid="15"/>
                                        </p:tgtEl>
                                        <p:attrNameLst>
                                          <p:attrName>ppt_y</p:attrName>
                                        </p:attrNameLst>
                                      </p:cBhvr>
                                      <p:tavLst>
                                        <p:tav tm="0">
                                          <p:val>
                                            <p:strVal val="ppt_y"/>
                                          </p:val>
                                        </p:tav>
                                        <p:tav tm="100000">
                                          <p:val>
                                            <p:strVal val="1+ppt_h/2"/>
                                          </p:val>
                                        </p:tav>
                                      </p:tavLst>
                                    </p:anim>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2C4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6326155"/>
          </a:xfrm>
        </p:spPr>
        <p:txBody>
          <a:bodyPr anchor="ctr">
            <a:noAutofit/>
          </a:bodyPr>
          <a:lstStyle/>
          <a:p>
            <a:pPr>
              <a:lnSpc>
                <a:spcPct val="120000"/>
              </a:lnSpc>
            </a:pPr>
            <a:r>
              <a:rPr lang="fr-FR" sz="4400" b="1" dirty="0" smtClean="0">
                <a:solidFill>
                  <a:srgbClr val="DAEBF2"/>
                </a:solidFill>
                <a:latin typeface="Lucida Handwriting" panose="03010101010101010101" pitchFamily="66" charset="0"/>
                <a:ea typeface="Lucida Grande" pitchFamily="2" charset="0"/>
                <a:cs typeface="Lucida Grande" pitchFamily="2" charset="0"/>
              </a:rPr>
              <a:t>QUE FAIRE AVEC LES</a:t>
            </a:r>
            <a:r>
              <a:rPr lang="fr-FR" sz="5400" b="1" dirty="0" smtClean="0">
                <a:solidFill>
                  <a:srgbClr val="DAEBF2"/>
                </a:solidFill>
                <a:latin typeface="Lucida Handwriting" panose="03010101010101010101" pitchFamily="66" charset="0"/>
                <a:ea typeface="Lucida Grande" pitchFamily="2" charset="0"/>
                <a:cs typeface="Lucida Grande" pitchFamily="2" charset="0"/>
              </a:rPr>
              <a:t/>
            </a:r>
            <a:br>
              <a:rPr lang="fr-FR" sz="5400" b="1" dirty="0" smtClean="0">
                <a:solidFill>
                  <a:srgbClr val="DAEBF2"/>
                </a:solidFill>
                <a:latin typeface="Lucida Handwriting" panose="03010101010101010101" pitchFamily="66" charset="0"/>
                <a:ea typeface="Lucida Grande" pitchFamily="2" charset="0"/>
                <a:cs typeface="Lucida Grande" pitchFamily="2" charset="0"/>
              </a:rPr>
            </a:br>
            <a:r>
              <a:rPr lang="fr-FR" sz="6600" b="1" dirty="0" smtClean="0">
                <a:solidFill>
                  <a:srgbClr val="FF284B"/>
                </a:solidFill>
                <a:latin typeface="Lucida Grande" pitchFamily="2" charset="0"/>
                <a:ea typeface="Lucida Grande" pitchFamily="2" charset="0"/>
                <a:cs typeface="Lucida Grande" pitchFamily="2" charset="0"/>
              </a:rPr>
              <a:t>API DE GOOGLE </a:t>
            </a:r>
            <a:r>
              <a:rPr lang="fr-FR" sz="6600" b="1" dirty="0" smtClean="0">
                <a:solidFill>
                  <a:srgbClr val="DAEBF2"/>
                </a:solidFill>
                <a:latin typeface="Lucida Handwriting" panose="03010101010101010101" pitchFamily="66" charset="0"/>
                <a:ea typeface="Lucida Grande" pitchFamily="2" charset="0"/>
                <a:cs typeface="Lucida Grande" pitchFamily="2" charset="0"/>
              </a:rPr>
              <a:t>?</a:t>
            </a:r>
            <a:r>
              <a:rPr lang="fr-FR" sz="4800" dirty="0" smtClean="0">
                <a:solidFill>
                  <a:srgbClr val="DAEBF2"/>
                </a:solidFill>
                <a:latin typeface="Lucida Calligraphy" panose="03010101010101010101" pitchFamily="66" charset="0"/>
              </a:rPr>
              <a:t/>
            </a:r>
            <a:br>
              <a:rPr lang="fr-FR" sz="4800" dirty="0" smtClean="0">
                <a:solidFill>
                  <a:srgbClr val="DAEBF2"/>
                </a:solidFill>
                <a:latin typeface="Lucida Calligraphy" panose="03010101010101010101" pitchFamily="66" charset="0"/>
              </a:rPr>
            </a:br>
            <a:r>
              <a:rPr lang="fr-FR" sz="1800" dirty="0" smtClean="0">
                <a:solidFill>
                  <a:srgbClr val="DAEBF2"/>
                </a:solidFill>
                <a:latin typeface="Lucida Calligraphy" panose="03010101010101010101" pitchFamily="66" charset="0"/>
              </a:rPr>
              <a:t> </a:t>
            </a:r>
            <a:r>
              <a:rPr lang="fr-FR" sz="4800" dirty="0" smtClean="0">
                <a:solidFill>
                  <a:srgbClr val="DAEBF2"/>
                </a:solidFill>
                <a:latin typeface="Lucida Calligraphy" panose="03010101010101010101" pitchFamily="66" charset="0"/>
              </a:rPr>
              <a:t/>
            </a:r>
            <a:br>
              <a:rPr lang="fr-FR" sz="4800" dirty="0" smtClean="0">
                <a:solidFill>
                  <a:srgbClr val="DAEBF2"/>
                </a:solidFill>
                <a:latin typeface="Lucida Calligraphy" panose="03010101010101010101" pitchFamily="66" charset="0"/>
              </a:rPr>
            </a:br>
            <a:r>
              <a:rPr lang="fr-FR" sz="4400" b="1" dirty="0" smtClean="0">
                <a:solidFill>
                  <a:srgbClr val="FECC09"/>
                </a:solidFill>
                <a:latin typeface="Lucida Grande" pitchFamily="2" charset="0"/>
                <a:ea typeface="Lucida Grande" pitchFamily="2" charset="0"/>
                <a:cs typeface="Lucida Grande" pitchFamily="2" charset="0"/>
              </a:rPr>
              <a:t>VARIÉTÉ</a:t>
            </a:r>
            <a:r>
              <a:rPr lang="fr-FR" sz="4000" b="1" dirty="0" smtClean="0">
                <a:solidFill>
                  <a:srgbClr val="FF284B"/>
                </a:solidFill>
                <a:latin typeface="Lucida Grande" pitchFamily="2" charset="0"/>
                <a:ea typeface="Lucida Grande" pitchFamily="2" charset="0"/>
                <a:cs typeface="Lucida Grande" pitchFamily="2" charset="0"/>
              </a:rPr>
              <a:t>  </a:t>
            </a:r>
            <a:r>
              <a:rPr lang="fr-FR" sz="2000" dirty="0">
                <a:solidFill>
                  <a:srgbClr val="DAEBF2"/>
                </a:solidFill>
                <a:latin typeface="Lucida Calligraphy" panose="03010101010101010101" pitchFamily="66" charset="0"/>
              </a:rPr>
              <a:t>C</a:t>
            </a:r>
            <a:r>
              <a:rPr lang="fr-FR" sz="2000" dirty="0" smtClean="0">
                <a:solidFill>
                  <a:srgbClr val="DAEBF2"/>
                </a:solidFill>
                <a:latin typeface="Lucida Calligraphy" panose="03010101010101010101" pitchFamily="66" charset="0"/>
              </a:rPr>
              <a:t>artes, </a:t>
            </a:r>
            <a:r>
              <a:rPr lang="fr-FR" sz="2000" dirty="0" err="1" smtClean="0">
                <a:solidFill>
                  <a:srgbClr val="DAEBF2"/>
                </a:solidFill>
                <a:latin typeface="Lucida Calligraphy" panose="03010101010101010101" pitchFamily="66" charset="0"/>
              </a:rPr>
              <a:t>VocalBots</a:t>
            </a:r>
            <a:r>
              <a:rPr lang="fr-FR" sz="2000" dirty="0" smtClean="0">
                <a:solidFill>
                  <a:srgbClr val="DAEBF2"/>
                </a:solidFill>
                <a:latin typeface="Lucida Calligraphy" panose="03010101010101010101" pitchFamily="66" charset="0"/>
              </a:rPr>
              <a:t>, Google+, CRM, SEO…</a:t>
            </a:r>
            <a:br>
              <a:rPr lang="fr-FR" sz="2000" dirty="0" smtClean="0">
                <a:solidFill>
                  <a:srgbClr val="DAEBF2"/>
                </a:solidFill>
                <a:latin typeface="Lucida Calligraphy" panose="03010101010101010101" pitchFamily="66" charset="0"/>
              </a:rPr>
            </a:br>
            <a:r>
              <a:rPr lang="fr-FR" sz="4400" b="1" dirty="0" smtClean="0">
                <a:solidFill>
                  <a:srgbClr val="FECC09"/>
                </a:solidFill>
                <a:latin typeface="Lucida Grande" pitchFamily="2" charset="0"/>
                <a:ea typeface="Lucida Grande" pitchFamily="2" charset="0"/>
                <a:cs typeface="Lucida Grande" pitchFamily="2" charset="0"/>
              </a:rPr>
              <a:t>DISPONIBILITÉ</a:t>
            </a:r>
            <a:r>
              <a:rPr lang="fr-FR" sz="4000" dirty="0" smtClean="0">
                <a:solidFill>
                  <a:srgbClr val="DAEBF2"/>
                </a:solidFill>
                <a:latin typeface="Lucida Grande" pitchFamily="2" charset="0"/>
                <a:ea typeface="Lucida Grande" pitchFamily="2" charset="0"/>
                <a:cs typeface="Lucida Grande" pitchFamily="2" charset="0"/>
              </a:rPr>
              <a:t>  </a:t>
            </a:r>
            <a:r>
              <a:rPr lang="fr-FR" sz="2000" dirty="0" smtClean="0">
                <a:solidFill>
                  <a:srgbClr val="DAEBF2"/>
                </a:solidFill>
                <a:latin typeface="Lucida Calligraphy" panose="03010101010101010101" pitchFamily="66" charset="0"/>
              </a:rPr>
              <a:t>Souvent gratuites (ou limitées)…</a:t>
            </a:r>
            <a:br>
              <a:rPr lang="fr-FR" sz="2000" dirty="0" smtClean="0">
                <a:solidFill>
                  <a:srgbClr val="DAEBF2"/>
                </a:solidFill>
                <a:latin typeface="Lucida Calligraphy" panose="03010101010101010101" pitchFamily="66" charset="0"/>
              </a:rPr>
            </a:br>
            <a:r>
              <a:rPr lang="fr-FR" sz="4400" b="1" dirty="0" smtClean="0">
                <a:solidFill>
                  <a:srgbClr val="FECC09"/>
                </a:solidFill>
                <a:latin typeface="Lucida Grande" pitchFamily="2" charset="0"/>
                <a:ea typeface="Lucida Grande" pitchFamily="2" charset="0"/>
                <a:cs typeface="Lucida Grande" pitchFamily="2" charset="0"/>
              </a:rPr>
              <a:t>EFFICIENCE</a:t>
            </a:r>
            <a:r>
              <a:rPr lang="fr-FR" sz="4000" dirty="0" smtClean="0">
                <a:solidFill>
                  <a:srgbClr val="DAEBF2"/>
                </a:solidFill>
                <a:latin typeface="Lucida Grande" pitchFamily="2" charset="0"/>
                <a:ea typeface="Lucida Grande" pitchFamily="2" charset="0"/>
                <a:cs typeface="Lucida Grande" pitchFamily="2" charset="0"/>
              </a:rPr>
              <a:t>  </a:t>
            </a:r>
            <a:r>
              <a:rPr lang="fr-FR" sz="2000" dirty="0" smtClean="0">
                <a:solidFill>
                  <a:srgbClr val="DAEBF2"/>
                </a:solidFill>
                <a:latin typeface="Lucida Calligraphy" panose="03010101010101010101" pitchFamily="66" charset="0"/>
              </a:rPr>
              <a:t>Automatisation de tâches, création d’outils…</a:t>
            </a:r>
            <a:r>
              <a:rPr lang="fr-FR" sz="2000" dirty="0">
                <a:solidFill>
                  <a:srgbClr val="DAEBF2"/>
                </a:solidFill>
                <a:latin typeface="Lucida Calligraphy" panose="03010101010101010101" pitchFamily="66" charset="0"/>
              </a:rPr>
              <a:t/>
            </a:r>
            <a:br>
              <a:rPr lang="fr-FR" sz="2000" dirty="0">
                <a:solidFill>
                  <a:srgbClr val="DAEBF2"/>
                </a:solidFill>
                <a:latin typeface="Lucida Calligraphy" panose="03010101010101010101" pitchFamily="66" charset="0"/>
              </a:rPr>
            </a:br>
            <a:r>
              <a:rPr lang="fr-FR" sz="4400" b="1" dirty="0" smtClean="0">
                <a:solidFill>
                  <a:srgbClr val="FECC09"/>
                </a:solidFill>
                <a:latin typeface="Lucida Grande" pitchFamily="2" charset="0"/>
                <a:ea typeface="Lucida Grande" pitchFamily="2" charset="0"/>
                <a:cs typeface="Lucida Grande" pitchFamily="2" charset="0"/>
              </a:rPr>
              <a:t>SÉCURISÉ</a:t>
            </a:r>
            <a:r>
              <a:rPr lang="fr-FR" sz="4000" dirty="0" smtClean="0">
                <a:solidFill>
                  <a:srgbClr val="DAEBF2"/>
                </a:solidFill>
                <a:latin typeface="Lucida Grande" pitchFamily="2" charset="0"/>
                <a:ea typeface="Lucida Grande" pitchFamily="2" charset="0"/>
                <a:cs typeface="Lucida Grande" pitchFamily="2" charset="0"/>
              </a:rPr>
              <a:t>  </a:t>
            </a:r>
            <a:r>
              <a:rPr lang="fr-FR" sz="2000" dirty="0" smtClean="0">
                <a:solidFill>
                  <a:srgbClr val="DAEBF2"/>
                </a:solidFill>
                <a:latin typeface="Lucida Calligraphy" panose="03010101010101010101" pitchFamily="66" charset="0"/>
              </a:rPr>
              <a:t>Clé d’API, </a:t>
            </a:r>
            <a:r>
              <a:rPr lang="fr-FR" sz="2000" dirty="0" err="1" smtClean="0">
                <a:solidFill>
                  <a:srgbClr val="DAEBF2"/>
                </a:solidFill>
                <a:latin typeface="Lucida Calligraphy" panose="03010101010101010101" pitchFamily="66" charset="0"/>
              </a:rPr>
              <a:t>Oauth</a:t>
            </a:r>
            <a:r>
              <a:rPr lang="fr-FR" sz="2000" dirty="0" smtClean="0">
                <a:solidFill>
                  <a:srgbClr val="DAEBF2"/>
                </a:solidFill>
                <a:latin typeface="Lucida Calligraphy" panose="03010101010101010101" pitchFamily="66" charset="0"/>
              </a:rPr>
              <a:t>, compte de service…</a:t>
            </a:r>
            <a:endParaRPr lang="fr-FR" sz="2400" dirty="0" smtClean="0">
              <a:solidFill>
                <a:srgbClr val="DAEBF2"/>
              </a:solidFill>
              <a:latin typeface="Lucida Calligraphy" panose="03010101010101010101" pitchFamily="66" charset="0"/>
            </a:endParaRPr>
          </a:p>
        </p:txBody>
      </p:sp>
      <p:sp>
        <p:nvSpPr>
          <p:cNvPr id="3" name="API variété"/>
          <p:cNvSpPr/>
          <p:nvPr/>
        </p:nvSpPr>
        <p:spPr>
          <a:xfrm>
            <a:off x="1897388" y="2882522"/>
            <a:ext cx="8420987"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892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C2A35"/>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298163"/>
          </a:xfrm>
          <a:noFill/>
        </p:spPr>
        <p:txBody>
          <a:bodyPr anchor="ctr"/>
          <a:lstStyle/>
          <a:p>
            <a:pPr marL="0" indent="0" algn="ctr">
              <a:buNone/>
            </a:pPr>
            <a:r>
              <a:rPr lang="fr-FR" sz="4400" b="1" dirty="0" smtClean="0">
                <a:solidFill>
                  <a:srgbClr val="DAEBF2"/>
                </a:solidFill>
                <a:latin typeface="Lucida Handwriting" panose="03010101010101010101" pitchFamily="66" charset="0"/>
                <a:ea typeface="Lucida Grande" pitchFamily="2" charset="0"/>
                <a:cs typeface="Lucida Grande" pitchFamily="2" charset="0"/>
              </a:rPr>
              <a:t>UTILISER LES </a:t>
            </a:r>
            <a:r>
              <a:rPr lang="fr-FR" sz="6000" b="1" dirty="0" smtClean="0">
                <a:solidFill>
                  <a:srgbClr val="FF9B00"/>
                </a:solidFill>
                <a:latin typeface="Lucida Grande" pitchFamily="2" charset="0"/>
                <a:ea typeface="Lucida Grande" pitchFamily="2" charset="0"/>
                <a:cs typeface="Lucida Grande" pitchFamily="2" charset="0"/>
              </a:rPr>
              <a:t>APIS </a:t>
            </a:r>
            <a:r>
              <a:rPr lang="fr-FR" sz="4400" b="1" dirty="0" smtClean="0">
                <a:solidFill>
                  <a:srgbClr val="DAEBF2"/>
                </a:solidFill>
                <a:latin typeface="Lucida Handwriting" panose="03010101010101010101" pitchFamily="66" charset="0"/>
                <a:ea typeface="Lucida Grande" pitchFamily="2" charset="0"/>
                <a:cs typeface="Lucida Grande" pitchFamily="2" charset="0"/>
              </a:rPr>
              <a:t>DE</a:t>
            </a:r>
            <a:r>
              <a:rPr lang="fr-FR" sz="5400" b="1" dirty="0" smtClean="0">
                <a:solidFill>
                  <a:srgbClr val="DAEBF2"/>
                </a:solidFill>
                <a:latin typeface="Lucida Handwriting" panose="03010101010101010101" pitchFamily="66" charset="0"/>
                <a:ea typeface="Lucida Grande" pitchFamily="2" charset="0"/>
                <a:cs typeface="Lucida Grande" pitchFamily="2" charset="0"/>
              </a:rPr>
              <a:t> </a:t>
            </a:r>
            <a:r>
              <a:rPr lang="fr-FR" sz="6000" b="1" dirty="0" smtClean="0">
                <a:solidFill>
                  <a:srgbClr val="FF9B00"/>
                </a:solidFill>
                <a:latin typeface="Lucida Grande" pitchFamily="2" charset="0"/>
                <a:ea typeface="Lucida Grande" pitchFamily="2" charset="0"/>
                <a:cs typeface="Lucida Grande" pitchFamily="2" charset="0"/>
              </a:rPr>
              <a:t>GOOGLE</a:t>
            </a:r>
          </a:p>
          <a:p>
            <a:pPr marL="0" indent="0" algn="ctr">
              <a:buNone/>
            </a:pPr>
            <a:endParaRPr lang="fr-FR" dirty="0" smtClean="0">
              <a:latin typeface="Lucida Grande" pitchFamily="2" charset="0"/>
              <a:ea typeface="Lucida Grande" pitchFamily="2" charset="0"/>
              <a:cs typeface="Lucida Grande" pitchFamily="2" charset="0"/>
            </a:endParaRPr>
          </a:p>
          <a:p>
            <a:pPr marL="0" indent="0" algn="ctr">
              <a:buNone/>
            </a:pPr>
            <a:r>
              <a:rPr lang="fr-FR" sz="3600" b="1" dirty="0" smtClean="0">
                <a:solidFill>
                  <a:srgbClr val="FF9B00"/>
                </a:solidFill>
                <a:latin typeface="Lucida Grande" pitchFamily="2" charset="0"/>
                <a:ea typeface="Lucida Grande" pitchFamily="2" charset="0"/>
                <a:cs typeface="Lucida Grande" pitchFamily="2" charset="0"/>
              </a:rPr>
              <a:t>CONSOLE DEV   </a:t>
            </a:r>
            <a:r>
              <a:rPr lang="fr-FR" sz="2000" dirty="0" smtClean="0">
                <a:solidFill>
                  <a:srgbClr val="DAEBF2"/>
                </a:solidFill>
                <a:latin typeface="Lucida Grande" pitchFamily="2" charset="0"/>
                <a:ea typeface="Lucida Grande" pitchFamily="2" charset="0"/>
                <a:cs typeface="Lucida Grande" pitchFamily="2" charset="0"/>
                <a:hlinkClick r:id="rId2"/>
              </a:rPr>
              <a:t>https</a:t>
            </a:r>
            <a:r>
              <a:rPr lang="fr-FR" sz="2000" dirty="0">
                <a:solidFill>
                  <a:srgbClr val="DAEBF2"/>
                </a:solidFill>
                <a:latin typeface="Lucida Grande" pitchFamily="2" charset="0"/>
                <a:ea typeface="Lucida Grande" pitchFamily="2" charset="0"/>
                <a:cs typeface="Lucida Grande" pitchFamily="2" charset="0"/>
                <a:hlinkClick r:id="rId2"/>
              </a:rPr>
              <a:t>://console.developers.google.com/apis</a:t>
            </a:r>
            <a:r>
              <a:rPr lang="fr-FR" sz="2000" dirty="0" smtClean="0">
                <a:solidFill>
                  <a:srgbClr val="DAEBF2"/>
                </a:solidFill>
                <a:latin typeface="Lucida Grande" pitchFamily="2" charset="0"/>
                <a:ea typeface="Lucida Grande" pitchFamily="2" charset="0"/>
                <a:cs typeface="Lucida Grande" pitchFamily="2" charset="0"/>
                <a:hlinkClick r:id="rId2"/>
              </a:rPr>
              <a:t>/</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3600" b="1" dirty="0" smtClean="0">
                <a:solidFill>
                  <a:srgbClr val="FF9B00"/>
                </a:solidFill>
                <a:latin typeface="Lucida Grande" pitchFamily="2" charset="0"/>
                <a:ea typeface="Lucida Grande" pitchFamily="2" charset="0"/>
                <a:cs typeface="Lucida Grande" pitchFamily="2" charset="0"/>
              </a:rPr>
              <a:t>CONSOLE CLOUD   </a:t>
            </a:r>
            <a:r>
              <a:rPr lang="fr-FR" sz="2000" dirty="0" smtClean="0">
                <a:solidFill>
                  <a:srgbClr val="DAEBF2"/>
                </a:solidFill>
                <a:latin typeface="Lucida Grande" pitchFamily="2" charset="0"/>
                <a:ea typeface="Lucida Grande" pitchFamily="2" charset="0"/>
                <a:cs typeface="Lucida Grande" pitchFamily="2" charset="0"/>
                <a:hlinkClick r:id="rId3"/>
              </a:rPr>
              <a:t>https</a:t>
            </a:r>
            <a:r>
              <a:rPr lang="fr-FR" sz="2000" dirty="0">
                <a:solidFill>
                  <a:srgbClr val="DAEBF2"/>
                </a:solidFill>
                <a:latin typeface="Lucida Grande" pitchFamily="2" charset="0"/>
                <a:ea typeface="Lucida Grande" pitchFamily="2" charset="0"/>
                <a:cs typeface="Lucida Grande" pitchFamily="2" charset="0"/>
                <a:hlinkClick r:id="rId3"/>
              </a:rPr>
              <a:t>://console.cloud.google.com/apis</a:t>
            </a:r>
            <a:r>
              <a:rPr lang="fr-FR" sz="2000" dirty="0" smtClean="0">
                <a:solidFill>
                  <a:srgbClr val="DAEBF2"/>
                </a:solidFill>
                <a:latin typeface="Lucida Grande" pitchFamily="2" charset="0"/>
                <a:ea typeface="Lucida Grande" pitchFamily="2" charset="0"/>
                <a:cs typeface="Lucida Grande" pitchFamily="2" charset="0"/>
                <a:hlinkClick r:id="rId3"/>
              </a:rPr>
              <a:t>/</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3600" b="1" dirty="0" smtClean="0">
                <a:solidFill>
                  <a:srgbClr val="FF9B00"/>
                </a:solidFill>
                <a:latin typeface="Lucida Grande" pitchFamily="2" charset="0"/>
                <a:ea typeface="Lucida Grande" pitchFamily="2" charset="0"/>
                <a:cs typeface="Lucida Grande" pitchFamily="2" charset="0"/>
              </a:rPr>
              <a:t>LISTE DES APIS   </a:t>
            </a:r>
            <a:r>
              <a:rPr lang="fr-FR" sz="2000" dirty="0" smtClean="0">
                <a:solidFill>
                  <a:srgbClr val="DAEBF2"/>
                </a:solidFill>
                <a:latin typeface="Lucida Grande" pitchFamily="2" charset="0"/>
                <a:ea typeface="Lucida Grande" pitchFamily="2" charset="0"/>
                <a:cs typeface="Lucida Grande" pitchFamily="2" charset="0"/>
                <a:hlinkClick r:id="rId4"/>
              </a:rPr>
              <a:t>https</a:t>
            </a:r>
            <a:r>
              <a:rPr lang="fr-FR" sz="2000" dirty="0">
                <a:solidFill>
                  <a:srgbClr val="DAEBF2"/>
                </a:solidFill>
                <a:latin typeface="Lucida Grande" pitchFamily="2" charset="0"/>
                <a:ea typeface="Lucida Grande" pitchFamily="2" charset="0"/>
                <a:cs typeface="Lucida Grande" pitchFamily="2" charset="0"/>
                <a:hlinkClick r:id="rId4"/>
              </a:rPr>
              <a:t>://</a:t>
            </a:r>
            <a:r>
              <a:rPr lang="fr-FR" sz="2000" dirty="0" smtClean="0">
                <a:solidFill>
                  <a:srgbClr val="DAEBF2"/>
                </a:solidFill>
                <a:latin typeface="Lucida Grande" pitchFamily="2" charset="0"/>
                <a:ea typeface="Lucida Grande" pitchFamily="2" charset="0"/>
                <a:cs typeface="Lucida Grande" pitchFamily="2" charset="0"/>
                <a:hlinkClick r:id="rId4"/>
              </a:rPr>
              <a:t>console.cloud.google.com/apis/library</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3600" b="1" dirty="0" smtClean="0">
                <a:solidFill>
                  <a:srgbClr val="FF9B00"/>
                </a:solidFill>
                <a:latin typeface="Lucida Grande" pitchFamily="2" charset="0"/>
                <a:ea typeface="Lucida Grande" pitchFamily="2" charset="0"/>
                <a:cs typeface="Lucida Grande" pitchFamily="2" charset="0"/>
              </a:rPr>
              <a:t>IDENTIFIANTS   </a:t>
            </a:r>
            <a:r>
              <a:rPr lang="fr-FR" sz="2000" dirty="0" smtClean="0">
                <a:solidFill>
                  <a:srgbClr val="DAEBF2"/>
                </a:solidFill>
                <a:latin typeface="Lucida Grande" pitchFamily="2" charset="0"/>
                <a:ea typeface="Lucida Grande" pitchFamily="2" charset="0"/>
                <a:cs typeface="Lucida Grande" pitchFamily="2" charset="0"/>
                <a:hlinkClick r:id="rId5"/>
              </a:rPr>
              <a:t>https</a:t>
            </a:r>
            <a:r>
              <a:rPr lang="fr-FR" sz="2000" dirty="0">
                <a:solidFill>
                  <a:srgbClr val="DAEBF2"/>
                </a:solidFill>
                <a:latin typeface="Lucida Grande" pitchFamily="2" charset="0"/>
                <a:ea typeface="Lucida Grande" pitchFamily="2" charset="0"/>
                <a:cs typeface="Lucida Grande" pitchFamily="2" charset="0"/>
                <a:hlinkClick r:id="rId5"/>
              </a:rPr>
              <a:t>://</a:t>
            </a:r>
            <a:r>
              <a:rPr lang="fr-FR" sz="2000" dirty="0" smtClean="0">
                <a:solidFill>
                  <a:srgbClr val="DAEBF2"/>
                </a:solidFill>
                <a:latin typeface="Lucida Grande" pitchFamily="2" charset="0"/>
                <a:ea typeface="Lucida Grande" pitchFamily="2" charset="0"/>
                <a:cs typeface="Lucida Grande" pitchFamily="2" charset="0"/>
                <a:hlinkClick r:id="rId5"/>
              </a:rPr>
              <a:t>console.cloud.google.com/apis/credentials</a:t>
            </a:r>
            <a:endParaRPr lang="fr-FR" sz="20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3600" b="1" dirty="0" smtClean="0">
                <a:solidFill>
                  <a:srgbClr val="FF9B00"/>
                </a:solidFill>
                <a:latin typeface="Lucida Grande" pitchFamily="2" charset="0"/>
                <a:ea typeface="Lucida Grande" pitchFamily="2" charset="0"/>
                <a:cs typeface="Lucida Grande" pitchFamily="2" charset="0"/>
              </a:rPr>
              <a:t>TESTER LES API EN DIRECT   </a:t>
            </a:r>
            <a:r>
              <a:rPr lang="fr-FR" sz="2000" dirty="0" smtClean="0">
                <a:solidFill>
                  <a:srgbClr val="DAEBF2"/>
                </a:solidFill>
                <a:latin typeface="Lucida Grande" pitchFamily="2" charset="0"/>
                <a:ea typeface="Lucida Grande" pitchFamily="2" charset="0"/>
                <a:cs typeface="Lucida Grande" pitchFamily="2" charset="0"/>
              </a:rPr>
              <a:t>outil</a:t>
            </a:r>
            <a:r>
              <a:rPr lang="fr-FR" sz="2000" dirty="0" smtClean="0">
                <a:latin typeface="Lucida Grande" pitchFamily="2" charset="0"/>
                <a:ea typeface="Lucida Grande" pitchFamily="2" charset="0"/>
                <a:cs typeface="Lucida Grande" pitchFamily="2" charset="0"/>
              </a:rPr>
              <a:t> </a:t>
            </a:r>
            <a:r>
              <a:rPr lang="fr-FR" sz="2000" dirty="0" smtClean="0">
                <a:solidFill>
                  <a:srgbClr val="DAEBF2"/>
                </a:solidFill>
                <a:latin typeface="Lucida Grande" pitchFamily="2" charset="0"/>
                <a:ea typeface="Lucida Grande" pitchFamily="2" charset="0"/>
                <a:cs typeface="Lucida Grande" pitchFamily="2" charset="0"/>
                <a:hlinkClick r:id="rId6"/>
              </a:rPr>
              <a:t>API Explorer</a:t>
            </a:r>
            <a:endParaRPr lang="fr-FR" sz="2000" dirty="0">
              <a:solidFill>
                <a:srgbClr val="DAEBF2"/>
              </a:solidFill>
              <a:latin typeface="Lucida Grande" pitchFamily="2" charset="0"/>
              <a:ea typeface="Lucida Grande" pitchFamily="2" charset="0"/>
              <a:cs typeface="Lucida Grande" pitchFamily="2" charset="0"/>
            </a:endParaRPr>
          </a:p>
        </p:txBody>
      </p:sp>
      <p:sp>
        <p:nvSpPr>
          <p:cNvPr id="5" name="Console dev"/>
          <p:cNvSpPr/>
          <p:nvPr/>
        </p:nvSpPr>
        <p:spPr>
          <a:xfrm>
            <a:off x="1105786" y="2300891"/>
            <a:ext cx="3859620"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 name="Console cloud"/>
          <p:cNvSpPr/>
          <p:nvPr/>
        </p:nvSpPr>
        <p:spPr>
          <a:xfrm>
            <a:off x="1127051" y="2936431"/>
            <a:ext cx="4508205"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7" name="Liste des APIs"/>
          <p:cNvSpPr/>
          <p:nvPr/>
        </p:nvSpPr>
        <p:spPr>
          <a:xfrm>
            <a:off x="972881" y="3550705"/>
            <a:ext cx="4003158"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8" name="Identifiants"/>
          <p:cNvSpPr/>
          <p:nvPr/>
        </p:nvSpPr>
        <p:spPr>
          <a:xfrm>
            <a:off x="850605" y="4175612"/>
            <a:ext cx="3810002"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 name="API Explorer"/>
          <p:cNvSpPr/>
          <p:nvPr/>
        </p:nvSpPr>
        <p:spPr>
          <a:xfrm>
            <a:off x="1481468" y="4785355"/>
            <a:ext cx="6726865"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2323135" cy="6931763"/>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323134" cy="6931763"/>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12323134" cy="6931763"/>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
            <a:ext cx="12323134" cy="6931763"/>
          </a:xfrm>
          <a:prstGeom prst="rect">
            <a:avLst/>
          </a:prstGeom>
        </p:spPr>
      </p:pic>
      <p:pic>
        <p:nvPicPr>
          <p:cNvPr id="14" name="Imag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12323134" cy="6931763"/>
          </a:xfrm>
          <a:prstGeom prst="rect">
            <a:avLst/>
          </a:prstGeom>
        </p:spPr>
      </p:pic>
    </p:spTree>
    <p:extLst>
      <p:ext uri="{BB962C8B-B14F-4D97-AF65-F5344CB8AC3E}">
        <p14:creationId xmlns:p14="http://schemas.microsoft.com/office/powerpoint/2010/main" val="236968599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1"/>
                                        </p:tgtEl>
                                        <p:attrNameLst>
                                          <p:attrName>ppt_x</p:attrName>
                                        </p:attrNameLst>
                                      </p:cBhvr>
                                      <p:tavLst>
                                        <p:tav tm="0">
                                          <p:val>
                                            <p:strVal val="ppt_x"/>
                                          </p:val>
                                        </p:tav>
                                        <p:tav tm="100000">
                                          <p:val>
                                            <p:strVal val="ppt_x"/>
                                          </p:val>
                                        </p:tav>
                                      </p:tavLst>
                                    </p:anim>
                                    <p:anim calcmode="lin" valueType="num">
                                      <p:cBhvr additive="base">
                                        <p:cTn id="26" dur="500"/>
                                        <p:tgtEl>
                                          <p:spTgt spid="11"/>
                                        </p:tgtEl>
                                        <p:attrNameLst>
                                          <p:attrName>ppt_y</p:attrName>
                                        </p:attrNameLst>
                                      </p:cBhvr>
                                      <p:tavLst>
                                        <p:tav tm="0">
                                          <p:val>
                                            <p:strVal val="ppt_y"/>
                                          </p:val>
                                        </p:tav>
                                        <p:tav tm="100000">
                                          <p:val>
                                            <p:strVal val="1+ppt_h/2"/>
                                          </p:val>
                                        </p:tav>
                                      </p:tavLst>
                                    </p:anim>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2"/>
                                        </p:tgtEl>
                                        <p:attrNameLst>
                                          <p:attrName>ppt_x</p:attrName>
                                        </p:attrNameLst>
                                      </p:cBhvr>
                                      <p:tavLst>
                                        <p:tav tm="0">
                                          <p:val>
                                            <p:strVal val="ppt_x"/>
                                          </p:val>
                                        </p:tav>
                                        <p:tav tm="100000">
                                          <p:val>
                                            <p:strVal val="ppt_x"/>
                                          </p:val>
                                        </p:tav>
                                      </p:tavLst>
                                    </p:anim>
                                    <p:anim calcmode="lin" valueType="num">
                                      <p:cBhvr additive="base">
                                        <p:cTn id="39" dur="500"/>
                                        <p:tgtEl>
                                          <p:spTgt spid="12"/>
                                        </p:tgtEl>
                                        <p:attrNameLst>
                                          <p:attrName>ppt_y</p:attrName>
                                        </p:attrNameLst>
                                      </p:cBhvr>
                                      <p:tavLst>
                                        <p:tav tm="0">
                                          <p:val>
                                            <p:strVal val="ppt_y"/>
                                          </p:val>
                                        </p:tav>
                                        <p:tav tm="100000">
                                          <p:val>
                                            <p:strVal val="1+ppt_h/2"/>
                                          </p:val>
                                        </p:tav>
                                      </p:tavLst>
                                    </p:anim>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
                                        <p:tgtEl>
                                          <p:spTgt spid="13"/>
                                        </p:tgtEl>
                                      </p:cBhvr>
                                    </p:animEffec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3"/>
                                        </p:tgtEl>
                                        <p:attrNameLst>
                                          <p:attrName>ppt_x</p:attrName>
                                        </p:attrNameLst>
                                      </p:cBhvr>
                                      <p:tavLst>
                                        <p:tav tm="0">
                                          <p:val>
                                            <p:strVal val="ppt_x"/>
                                          </p:val>
                                        </p:tav>
                                        <p:tav tm="100000">
                                          <p:val>
                                            <p:strVal val="ppt_x"/>
                                          </p:val>
                                        </p:tav>
                                      </p:tavLst>
                                    </p:anim>
                                    <p:anim calcmode="lin" valueType="num">
                                      <p:cBhvr additive="base">
                                        <p:cTn id="52" dur="500"/>
                                        <p:tgtEl>
                                          <p:spTgt spid="13"/>
                                        </p:tgtEl>
                                        <p:attrNameLst>
                                          <p:attrName>ppt_y</p:attrName>
                                        </p:attrNameLst>
                                      </p:cBhvr>
                                      <p:tavLst>
                                        <p:tav tm="0">
                                          <p:val>
                                            <p:strVal val="ppt_y"/>
                                          </p:val>
                                        </p:tav>
                                        <p:tav tm="100000">
                                          <p:val>
                                            <p:strVal val="1+ppt_h/2"/>
                                          </p:val>
                                        </p:tav>
                                      </p:tavLst>
                                    </p:anim>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14"/>
                                        </p:tgtEl>
                                        <p:attrNameLst>
                                          <p:attrName>ppt_x</p:attrName>
                                        </p:attrNameLst>
                                      </p:cBhvr>
                                      <p:tavLst>
                                        <p:tav tm="0">
                                          <p:val>
                                            <p:strVal val="ppt_x"/>
                                          </p:val>
                                        </p:tav>
                                        <p:tav tm="100000">
                                          <p:val>
                                            <p:strVal val="ppt_x"/>
                                          </p:val>
                                        </p:tav>
                                      </p:tavLst>
                                    </p:anim>
                                    <p:anim calcmode="lin" valueType="num">
                                      <p:cBhvr additive="base">
                                        <p:cTn id="65" dur="500"/>
                                        <p:tgtEl>
                                          <p:spTgt spid="14"/>
                                        </p:tgtEl>
                                        <p:attrNameLst>
                                          <p:attrName>ppt_y</p:attrName>
                                        </p:attrNameLst>
                                      </p:cBhvr>
                                      <p:tavLst>
                                        <p:tav tm="0">
                                          <p:val>
                                            <p:strVal val="ppt_y"/>
                                          </p:val>
                                        </p:tav>
                                        <p:tav tm="100000">
                                          <p:val>
                                            <p:strVal val="1+ppt_h/2"/>
                                          </p:val>
                                        </p:tav>
                                      </p:tavLst>
                                    </p:anim>
                                    <p:set>
                                      <p:cBhvr>
                                        <p:cTn id="6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6326155"/>
          </a:xfrm>
          <a:solidFill>
            <a:srgbClr val="00B050"/>
          </a:solidFill>
        </p:spPr>
        <p:txBody>
          <a:bodyPr anchor="ctr">
            <a:noAutofit/>
          </a:bodyPr>
          <a:lstStyle/>
          <a:p>
            <a:pPr>
              <a:lnSpc>
                <a:spcPct val="120000"/>
              </a:lnSpc>
            </a:pPr>
            <a:r>
              <a:rPr lang="fr-FR" sz="4400" b="1" dirty="0" smtClean="0">
                <a:solidFill>
                  <a:srgbClr val="DAEBF2"/>
                </a:solidFill>
                <a:latin typeface="Lucida Handwriting" panose="03010101010101010101" pitchFamily="66" charset="0"/>
                <a:ea typeface="Lucida Grande" pitchFamily="2" charset="0"/>
                <a:cs typeface="Lucida Grande" pitchFamily="2" charset="0"/>
              </a:rPr>
              <a:t>Multitude de </a:t>
            </a:r>
            <a:br>
              <a:rPr lang="fr-FR" sz="4400" b="1" dirty="0" smtClean="0">
                <a:solidFill>
                  <a:srgbClr val="DAEBF2"/>
                </a:solidFill>
                <a:latin typeface="Lucida Handwriting" panose="03010101010101010101" pitchFamily="66" charset="0"/>
                <a:ea typeface="Lucida Grande" pitchFamily="2" charset="0"/>
                <a:cs typeface="Lucida Grande" pitchFamily="2" charset="0"/>
              </a:rPr>
            </a:br>
            <a:r>
              <a:rPr lang="fr-FR" b="1" dirty="0" smtClean="0">
                <a:solidFill>
                  <a:srgbClr val="FF9B00"/>
                </a:solidFill>
                <a:latin typeface="Lucida Grande" pitchFamily="2" charset="0"/>
                <a:ea typeface="Lucida Grande" pitchFamily="2" charset="0"/>
                <a:cs typeface="Lucida Grande" pitchFamily="2" charset="0"/>
              </a:rPr>
              <a:t>LIBRAIRIES</a:t>
            </a:r>
            <a:r>
              <a:rPr lang="fr-FR" sz="4400" b="1" dirty="0" smtClean="0">
                <a:solidFill>
                  <a:srgbClr val="DAEBF2"/>
                </a:solidFill>
                <a:latin typeface="Lucida Handwriting" panose="03010101010101010101" pitchFamily="66" charset="0"/>
                <a:ea typeface="Lucida Grande" pitchFamily="2" charset="0"/>
                <a:cs typeface="Lucida Grande" pitchFamily="2" charset="0"/>
              </a:rPr>
              <a:t> open source</a:t>
            </a:r>
            <a:r>
              <a:rPr lang="fr-FR" sz="4800" dirty="0" smtClean="0">
                <a:solidFill>
                  <a:srgbClr val="DAEBF2"/>
                </a:solidFill>
                <a:latin typeface="Lucida Calligraphy" panose="03010101010101010101" pitchFamily="66" charset="0"/>
              </a:rPr>
              <a:t/>
            </a:r>
            <a:br>
              <a:rPr lang="fr-FR" sz="4800" dirty="0" smtClean="0">
                <a:solidFill>
                  <a:srgbClr val="DAEBF2"/>
                </a:solidFill>
                <a:latin typeface="Lucida Calligraphy" panose="03010101010101010101" pitchFamily="66" charset="0"/>
              </a:rPr>
            </a:br>
            <a:r>
              <a:rPr lang="fr-FR" sz="4800" dirty="0" smtClean="0">
                <a:solidFill>
                  <a:srgbClr val="DAEBF2"/>
                </a:solidFill>
                <a:latin typeface="Lucida Calligraphy" panose="03010101010101010101" pitchFamily="66" charset="0"/>
              </a:rPr>
              <a:t/>
            </a:r>
            <a:br>
              <a:rPr lang="fr-FR" sz="4800" dirty="0" smtClean="0">
                <a:solidFill>
                  <a:srgbClr val="DAEBF2"/>
                </a:solidFill>
                <a:latin typeface="Lucida Calligraphy" panose="03010101010101010101" pitchFamily="66" charset="0"/>
              </a:rPr>
            </a:br>
            <a:r>
              <a:rPr lang="fr-FR" sz="4800" dirty="0">
                <a:solidFill>
                  <a:srgbClr val="DAEBF2"/>
                </a:solidFill>
                <a:latin typeface="Lucida Calligraphy" panose="03010101010101010101" pitchFamily="66" charset="0"/>
              </a:rPr>
              <a:t/>
            </a:r>
            <a:br>
              <a:rPr lang="fr-FR" sz="4800" dirty="0">
                <a:solidFill>
                  <a:srgbClr val="DAEBF2"/>
                </a:solidFill>
                <a:latin typeface="Lucida Calligraphy" panose="03010101010101010101" pitchFamily="66" charset="0"/>
              </a:rPr>
            </a:br>
            <a:r>
              <a:rPr lang="fr-FR" sz="3200" dirty="0" smtClean="0">
                <a:solidFill>
                  <a:srgbClr val="DAEBF2"/>
                </a:solidFill>
                <a:latin typeface="Lucida Calligraphy" panose="03010101010101010101" pitchFamily="66" charset="0"/>
              </a:rPr>
              <a:t> </a:t>
            </a:r>
            <a:r>
              <a:rPr lang="fr-FR" sz="4800" dirty="0" smtClean="0">
                <a:solidFill>
                  <a:srgbClr val="DAEBF2"/>
                </a:solidFill>
                <a:latin typeface="Lucida Calligraphy" panose="03010101010101010101" pitchFamily="66" charset="0"/>
              </a:rPr>
              <a:t/>
            </a:r>
            <a:br>
              <a:rPr lang="fr-FR" sz="4800" dirty="0" smtClean="0">
                <a:solidFill>
                  <a:srgbClr val="DAEBF2"/>
                </a:solidFill>
                <a:latin typeface="Lucida Calligraphy" panose="03010101010101010101" pitchFamily="66" charset="0"/>
              </a:rPr>
            </a:br>
            <a:r>
              <a:rPr lang="fr-FR" sz="2400" dirty="0">
                <a:solidFill>
                  <a:srgbClr val="DAEBF2"/>
                </a:solidFill>
                <a:latin typeface="Lucida Calligraphy" panose="03010101010101010101" pitchFamily="66" charset="0"/>
                <a:hlinkClick r:id="rId2"/>
              </a:rPr>
              <a:t>https://developers.google.com/api-client-library</a:t>
            </a:r>
            <a:r>
              <a:rPr lang="fr-FR" sz="2400" dirty="0" smtClean="0">
                <a:solidFill>
                  <a:srgbClr val="DAEBF2"/>
                </a:solidFill>
                <a:latin typeface="Lucida Calligraphy" panose="03010101010101010101" pitchFamily="66" charset="0"/>
                <a:hlinkClick r:id="rId2"/>
              </a:rPr>
              <a:t>/</a:t>
            </a:r>
            <a:r>
              <a:rPr lang="fr-FR" sz="2400" dirty="0" smtClean="0">
                <a:solidFill>
                  <a:srgbClr val="DAEBF2"/>
                </a:solidFill>
                <a:latin typeface="Lucida Calligraphy" panose="03010101010101010101" pitchFamily="66" charset="0"/>
              </a:rPr>
              <a:t/>
            </a:r>
            <a:br>
              <a:rPr lang="fr-FR" sz="2400" dirty="0" smtClean="0">
                <a:solidFill>
                  <a:srgbClr val="DAEBF2"/>
                </a:solidFill>
                <a:latin typeface="Lucida Calligraphy" panose="03010101010101010101" pitchFamily="66" charset="0"/>
              </a:rPr>
            </a:br>
            <a:r>
              <a:rPr lang="fr-FR" sz="2400" dirty="0" smtClean="0">
                <a:solidFill>
                  <a:srgbClr val="DAEBF2"/>
                </a:solidFill>
                <a:latin typeface="Lucida Calligraphy" panose="03010101010101010101" pitchFamily="66" charset="0"/>
              </a:rPr>
              <a:t/>
            </a:r>
            <a:br>
              <a:rPr lang="fr-FR" sz="2400" dirty="0" smtClean="0">
                <a:solidFill>
                  <a:srgbClr val="DAEBF2"/>
                </a:solidFill>
                <a:latin typeface="Lucida Calligraphy" panose="03010101010101010101" pitchFamily="66" charset="0"/>
              </a:rPr>
            </a:br>
            <a:r>
              <a:rPr lang="fr-FR" sz="2800" b="1" dirty="0" smtClean="0">
                <a:solidFill>
                  <a:srgbClr val="022C42"/>
                </a:solidFill>
                <a:latin typeface="Lucida Grande" pitchFamily="2" charset="0"/>
                <a:ea typeface="Lucida Grande" pitchFamily="2" charset="0"/>
                <a:cs typeface="Lucida Grande" pitchFamily="2" charset="0"/>
              </a:rPr>
              <a:t>Java, Python, PHP, </a:t>
            </a:r>
            <a:r>
              <a:rPr lang="fr-FR" sz="2800" b="1" dirty="0" err="1" smtClean="0">
                <a:solidFill>
                  <a:srgbClr val="022C42"/>
                </a:solidFill>
                <a:latin typeface="Lucida Grande" pitchFamily="2" charset="0"/>
                <a:ea typeface="Lucida Grande" pitchFamily="2" charset="0"/>
                <a:cs typeface="Lucida Grande" pitchFamily="2" charset="0"/>
              </a:rPr>
              <a:t>Javascript</a:t>
            </a:r>
            <a:r>
              <a:rPr lang="fr-FR" sz="2800" b="1" dirty="0" smtClean="0">
                <a:solidFill>
                  <a:srgbClr val="022C42"/>
                </a:solidFill>
                <a:latin typeface="Lucida Grande" pitchFamily="2" charset="0"/>
                <a:ea typeface="Lucida Grande" pitchFamily="2" charset="0"/>
                <a:cs typeface="Lucida Grande" pitchFamily="2" charset="0"/>
              </a:rPr>
              <a:t>, Objective-C, Go, Ruby, </a:t>
            </a:r>
            <a:r>
              <a:rPr lang="fr-FR" sz="2800" b="1" dirty="0" err="1" smtClean="0">
                <a:solidFill>
                  <a:srgbClr val="022C42"/>
                </a:solidFill>
                <a:latin typeface="Lucida Grande" pitchFamily="2" charset="0"/>
                <a:ea typeface="Lucida Grande" pitchFamily="2" charset="0"/>
                <a:cs typeface="Lucida Grande" pitchFamily="2" charset="0"/>
              </a:rPr>
              <a:t>Node</a:t>
            </a:r>
            <a:r>
              <a:rPr lang="fr-FR" sz="2800" b="1" dirty="0" smtClean="0">
                <a:solidFill>
                  <a:srgbClr val="022C42"/>
                </a:solidFill>
                <a:latin typeface="Lucida Grande" pitchFamily="2" charset="0"/>
                <a:ea typeface="Lucida Grande" pitchFamily="2" charset="0"/>
                <a:cs typeface="Lucida Grande" pitchFamily="2" charset="0"/>
              </a:rPr>
              <a:t>-JS…</a:t>
            </a:r>
            <a:endParaRPr lang="fr-FR" sz="3200" b="1" dirty="0" smtClean="0">
              <a:solidFill>
                <a:srgbClr val="022C42"/>
              </a:solidFill>
              <a:latin typeface="Lucida Grande" pitchFamily="2" charset="0"/>
              <a:ea typeface="Lucida Grande" pitchFamily="2" charset="0"/>
              <a:cs typeface="Lucida Grande" pitchFamily="2"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881" y="2491276"/>
            <a:ext cx="5476238" cy="1782244"/>
          </a:xfrm>
          <a:prstGeom prst="rect">
            <a:avLst/>
          </a:prstGeom>
        </p:spPr>
      </p:pic>
      <p:sp>
        <p:nvSpPr>
          <p:cNvPr id="4" name="Rectangle 3"/>
          <p:cNvSpPr/>
          <p:nvPr/>
        </p:nvSpPr>
        <p:spPr>
          <a:xfrm>
            <a:off x="93672" y="5446249"/>
            <a:ext cx="11905496"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431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6B3"/>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298163"/>
          </a:xfrm>
          <a:noFill/>
        </p:spPr>
        <p:txBody>
          <a:bodyPr anchor="ctr"/>
          <a:lstStyle/>
          <a:p>
            <a:pPr marL="0" indent="0" algn="ctr">
              <a:buNone/>
            </a:pPr>
            <a:r>
              <a:rPr lang="fr-FR" sz="4800" b="1" dirty="0" smtClean="0">
                <a:solidFill>
                  <a:srgbClr val="DAEBF2"/>
                </a:solidFill>
                <a:latin typeface="Lucida Handwriting" panose="03010101010101010101" pitchFamily="66" charset="0"/>
                <a:ea typeface="Lucida Grande" pitchFamily="2" charset="0"/>
                <a:cs typeface="Lucida Grande" pitchFamily="2" charset="0"/>
              </a:rPr>
              <a:t>Comment</a:t>
            </a:r>
            <a:r>
              <a:rPr lang="fr-FR" sz="8800" b="1" dirty="0" smtClean="0">
                <a:solidFill>
                  <a:srgbClr val="DAEBF2"/>
                </a:solidFill>
                <a:latin typeface="Lucida Grande" pitchFamily="2" charset="0"/>
                <a:ea typeface="Lucida Grande" pitchFamily="2" charset="0"/>
                <a:cs typeface="Lucida Grande" pitchFamily="2" charset="0"/>
              </a:rPr>
              <a:t> </a:t>
            </a:r>
            <a:r>
              <a:rPr lang="fr-FR" sz="6000" b="1" dirty="0" smtClean="0">
                <a:solidFill>
                  <a:srgbClr val="FF9B00"/>
                </a:solidFill>
                <a:latin typeface="Lucida Grande" pitchFamily="2" charset="0"/>
                <a:ea typeface="Lucida Grande" pitchFamily="2" charset="0"/>
                <a:cs typeface="Lucida Grande" pitchFamily="2" charset="0"/>
              </a:rPr>
              <a:t>S’AUTHENTIFIER</a:t>
            </a:r>
            <a:r>
              <a:rPr lang="fr-FR" sz="6000" b="1" dirty="0" smtClean="0">
                <a:solidFill>
                  <a:srgbClr val="DAEBF2"/>
                </a:solidFill>
                <a:latin typeface="Lucida Grande" pitchFamily="2" charset="0"/>
                <a:ea typeface="Lucida Grande" pitchFamily="2" charset="0"/>
                <a:cs typeface="Lucida Grande" pitchFamily="2" charset="0"/>
              </a:rPr>
              <a:t> </a:t>
            </a:r>
            <a:r>
              <a:rPr lang="fr-FR" sz="4800" b="1" dirty="0" smtClean="0">
                <a:solidFill>
                  <a:srgbClr val="DAEBF2"/>
                </a:solidFill>
                <a:latin typeface="Lucida Grande" pitchFamily="2" charset="0"/>
                <a:ea typeface="Lucida Grande" pitchFamily="2" charset="0"/>
                <a:cs typeface="Lucida Grande" pitchFamily="2" charset="0"/>
              </a:rPr>
              <a:t>?</a:t>
            </a:r>
          </a:p>
          <a:p>
            <a:pPr marL="0" indent="0" algn="ctr">
              <a:buNone/>
            </a:pPr>
            <a:r>
              <a:rPr lang="fr-FR" sz="1600" b="1" dirty="0" smtClean="0">
                <a:solidFill>
                  <a:srgbClr val="DAEBF2"/>
                </a:solidFill>
                <a:latin typeface="Lucida Grande" pitchFamily="2" charset="0"/>
                <a:ea typeface="Lucida Grande" pitchFamily="2" charset="0"/>
                <a:cs typeface="Lucida Grande" pitchFamily="2" charset="0"/>
              </a:rPr>
              <a:t> </a:t>
            </a:r>
            <a:endParaRPr lang="fr-FR" b="1"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3600" b="1" dirty="0" smtClean="0">
                <a:solidFill>
                  <a:srgbClr val="022C42"/>
                </a:solidFill>
                <a:latin typeface="Lucida Grande" pitchFamily="2" charset="0"/>
                <a:ea typeface="Lucida Grande" pitchFamily="2" charset="0"/>
                <a:cs typeface="Lucida Grande" pitchFamily="2" charset="0"/>
              </a:rPr>
              <a:t>LE PLUS DUR COMMENCE…</a:t>
            </a:r>
          </a:p>
          <a:p>
            <a:pPr marL="0" indent="0" algn="ctr">
              <a:buNone/>
            </a:pPr>
            <a:r>
              <a:rPr lang="fr-FR" sz="1600" dirty="0" smtClean="0">
                <a:latin typeface="Lucida Grande" pitchFamily="2" charset="0"/>
                <a:ea typeface="Lucida Grande" pitchFamily="2" charset="0"/>
                <a:cs typeface="Lucida Grande" pitchFamily="2" charset="0"/>
              </a:rPr>
              <a:t> </a:t>
            </a:r>
            <a:endParaRPr lang="fr-FR" dirty="0" smtClean="0">
              <a:latin typeface="Lucida Grande" pitchFamily="2" charset="0"/>
              <a:ea typeface="Lucida Grande" pitchFamily="2" charset="0"/>
              <a:cs typeface="Lucida Grande" pitchFamily="2" charset="0"/>
            </a:endParaRPr>
          </a:p>
          <a:p>
            <a:pPr marL="514350" indent="-514350" algn="ctr">
              <a:buFont typeface="+mj-lt"/>
              <a:buAutoNum type="arabicPeriod"/>
            </a:pPr>
            <a:r>
              <a:rPr lang="fr-FR" dirty="0" smtClean="0">
                <a:solidFill>
                  <a:srgbClr val="DAEBF2"/>
                </a:solidFill>
                <a:latin typeface="Lucida Grande" pitchFamily="2" charset="0"/>
                <a:ea typeface="Lucida Grande" pitchFamily="2" charset="0"/>
                <a:cs typeface="Lucida Grande" pitchFamily="2" charset="0"/>
              </a:rPr>
              <a:t>Créer un projet et activer des API</a:t>
            </a:r>
          </a:p>
          <a:p>
            <a:pPr marL="514350" indent="-514350" algn="ctr">
              <a:buFont typeface="+mj-lt"/>
              <a:buAutoNum type="arabicPeriod"/>
            </a:pPr>
            <a:r>
              <a:rPr lang="fr-FR" dirty="0" smtClean="0">
                <a:solidFill>
                  <a:srgbClr val="DAEBF2"/>
                </a:solidFill>
                <a:latin typeface="Lucida Grande" pitchFamily="2" charset="0"/>
                <a:ea typeface="Lucida Grande" pitchFamily="2" charset="0"/>
                <a:cs typeface="Lucida Grande" pitchFamily="2" charset="0"/>
              </a:rPr>
              <a:t>Obtenir les bons identifiants</a:t>
            </a:r>
          </a:p>
          <a:p>
            <a:pPr marL="514350" indent="-514350" algn="ctr">
              <a:buFont typeface="+mj-lt"/>
              <a:buAutoNum type="arabicPeriod"/>
            </a:pPr>
            <a:r>
              <a:rPr lang="fr-FR" dirty="0" smtClean="0">
                <a:solidFill>
                  <a:srgbClr val="DAEBF2"/>
                </a:solidFill>
                <a:latin typeface="Lucida Grande" pitchFamily="2" charset="0"/>
                <a:ea typeface="Lucida Grande" pitchFamily="2" charset="0"/>
                <a:cs typeface="Lucida Grande" pitchFamily="2" charset="0"/>
              </a:rPr>
              <a:t>Choisir le scope (si authentification nécessaire)</a:t>
            </a:r>
          </a:p>
          <a:p>
            <a:pPr marL="0" indent="0" algn="ctr">
              <a:buNone/>
            </a:pPr>
            <a:r>
              <a:rPr lang="fr-FR" sz="1800" dirty="0">
                <a:solidFill>
                  <a:srgbClr val="DAEBF2"/>
                </a:solidFill>
                <a:latin typeface="Lucida Grande" pitchFamily="2" charset="0"/>
                <a:ea typeface="Lucida Grande" pitchFamily="2" charset="0"/>
                <a:cs typeface="Lucida Grande" pitchFamily="2" charset="0"/>
                <a:hlinkClick r:id="rId2"/>
              </a:rPr>
              <a:t>https://</a:t>
            </a:r>
            <a:r>
              <a:rPr lang="fr-FR" sz="1800" dirty="0" smtClean="0">
                <a:solidFill>
                  <a:srgbClr val="DAEBF2"/>
                </a:solidFill>
                <a:latin typeface="Lucida Grande" pitchFamily="2" charset="0"/>
                <a:ea typeface="Lucida Grande" pitchFamily="2" charset="0"/>
                <a:cs typeface="Lucida Grande" pitchFamily="2" charset="0"/>
                <a:hlinkClick r:id="rId2"/>
              </a:rPr>
              <a:t>developers.google.com/identity/protocols/googlescopes</a:t>
            </a:r>
            <a:endParaRPr lang="fr-FR" sz="1800" dirty="0" smtClean="0">
              <a:solidFill>
                <a:srgbClr val="DAEBF2"/>
              </a:solidFill>
              <a:latin typeface="Lucida Grande" pitchFamily="2" charset="0"/>
              <a:ea typeface="Lucida Grande" pitchFamily="2" charset="0"/>
              <a:cs typeface="Lucida Grande" pitchFamily="2" charset="0"/>
            </a:endParaRPr>
          </a:p>
          <a:p>
            <a:pPr marL="0" indent="0" algn="ctr">
              <a:buNone/>
            </a:pPr>
            <a:r>
              <a:rPr lang="fr-FR" sz="1600" dirty="0" smtClean="0">
                <a:solidFill>
                  <a:srgbClr val="DAEBF2"/>
                </a:solidFill>
                <a:latin typeface="Lucida Grande" pitchFamily="2" charset="0"/>
                <a:ea typeface="Lucida Grande" pitchFamily="2" charset="0"/>
                <a:cs typeface="Lucida Grande" pitchFamily="2" charset="0"/>
              </a:rPr>
              <a:t>N.B. : se méfier du </a:t>
            </a:r>
            <a:r>
              <a:rPr lang="fr-FR" sz="1600" dirty="0" err="1" smtClean="0">
                <a:solidFill>
                  <a:srgbClr val="DAEBF2"/>
                </a:solidFill>
                <a:latin typeface="Lucida Grande" pitchFamily="2" charset="0"/>
                <a:ea typeface="Lucida Grande" pitchFamily="2" charset="0"/>
                <a:cs typeface="Lucida Grande" pitchFamily="2" charset="0"/>
              </a:rPr>
              <a:t>Guzzle</a:t>
            </a:r>
            <a:r>
              <a:rPr lang="fr-FR" sz="1600" dirty="0" smtClean="0">
                <a:solidFill>
                  <a:srgbClr val="DAEBF2"/>
                </a:solidFill>
                <a:latin typeface="Lucida Grande" pitchFamily="2" charset="0"/>
                <a:ea typeface="Lucida Grande" pitchFamily="2" charset="0"/>
                <a:cs typeface="Lucida Grande" pitchFamily="2" charset="0"/>
              </a:rPr>
              <a:t> (pour PHP uniquement)</a:t>
            </a:r>
          </a:p>
          <a:p>
            <a:pPr marL="514350" indent="-514350" algn="ctr">
              <a:buFont typeface="+mj-lt"/>
              <a:buAutoNum type="arabicPeriod" startAt="4"/>
            </a:pPr>
            <a:endParaRPr lang="fr-FR" sz="1600" dirty="0">
              <a:solidFill>
                <a:srgbClr val="DAEBF2"/>
              </a:solidFill>
              <a:latin typeface="Lucida Grande" pitchFamily="2" charset="0"/>
              <a:ea typeface="Lucida Grande" pitchFamily="2" charset="0"/>
              <a:cs typeface="Lucida Grande" pitchFamily="2" charset="0"/>
            </a:endParaRPr>
          </a:p>
          <a:p>
            <a:pPr marL="0" indent="0" algn="ctr">
              <a:buNone/>
            </a:pPr>
            <a:r>
              <a:rPr lang="fr-FR" dirty="0" smtClean="0">
                <a:solidFill>
                  <a:srgbClr val="022C42"/>
                </a:solidFill>
                <a:latin typeface="Lucida Handwriting" panose="03010101010101010101" pitchFamily="66" charset="0"/>
                <a:ea typeface="Lucida Grande" pitchFamily="2" charset="0"/>
                <a:cs typeface="Lucida Grande" pitchFamily="2" charset="0"/>
              </a:rPr>
              <a:t>Attention à la documentation souvent imprécise…</a:t>
            </a:r>
          </a:p>
        </p:txBody>
      </p:sp>
      <p:sp>
        <p:nvSpPr>
          <p:cNvPr id="4" name="Création projet et activation"/>
          <p:cNvSpPr/>
          <p:nvPr/>
        </p:nvSpPr>
        <p:spPr>
          <a:xfrm>
            <a:off x="2719319" y="2853061"/>
            <a:ext cx="6926704"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5" name="Identifiants"/>
          <p:cNvSpPr/>
          <p:nvPr/>
        </p:nvSpPr>
        <p:spPr>
          <a:xfrm>
            <a:off x="3345342" y="3378310"/>
            <a:ext cx="5556612"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 name="Scope et Guzzle"/>
          <p:cNvSpPr/>
          <p:nvPr/>
        </p:nvSpPr>
        <p:spPr>
          <a:xfrm>
            <a:off x="1668943" y="3885629"/>
            <a:ext cx="8909410"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54310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ppt_x"/>
                                          </p:val>
                                        </p:tav>
                                      </p:tavLst>
                                    </p:anim>
                                    <p:anim calcmode="lin" valueType="num">
                                      <p:cBhvr additive="base">
                                        <p:cTn id="26" dur="500"/>
                                        <p:tgtEl>
                                          <p:spTgt spid="7"/>
                                        </p:tgtEl>
                                        <p:attrNameLst>
                                          <p:attrName>ppt_y</p:attrName>
                                        </p:attrNameLst>
                                      </p:cBhvr>
                                      <p:tavLst>
                                        <p:tav tm="0">
                                          <p:val>
                                            <p:strVal val="ppt_y"/>
                                          </p:val>
                                        </p:tav>
                                        <p:tav tm="100000">
                                          <p:val>
                                            <p:strVal val="1+ppt_h/2"/>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B00"/>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6298163"/>
          </a:xfrm>
        </p:spPr>
        <p:txBody>
          <a:bodyPr anchor="ctr">
            <a:noAutofit/>
          </a:bodyPr>
          <a:lstStyle/>
          <a:p>
            <a:pPr>
              <a:lnSpc>
                <a:spcPct val="120000"/>
              </a:lnSpc>
              <a:spcBef>
                <a:spcPts val="1800"/>
              </a:spcBef>
              <a:spcAft>
                <a:spcPts val="3000"/>
              </a:spcAft>
            </a:pPr>
            <a:r>
              <a:rPr lang="fr-FR" sz="3600" b="1" dirty="0" smtClean="0">
                <a:solidFill>
                  <a:srgbClr val="DAEBF2"/>
                </a:solidFill>
                <a:latin typeface="Lucida Handwriting" panose="03010101010101010101" pitchFamily="66" charset="0"/>
                <a:ea typeface="Lucida Grande" pitchFamily="2" charset="0"/>
                <a:cs typeface="Lucida Grande" pitchFamily="2" charset="0"/>
              </a:rPr>
              <a:t>Exemple simple de l’API</a:t>
            </a:r>
            <a:r>
              <a:rPr lang="fr-FR" sz="5400" b="1" dirty="0" smtClean="0">
                <a:solidFill>
                  <a:srgbClr val="022C42"/>
                </a:solidFill>
                <a:latin typeface="Lucida Grande" pitchFamily="2" charset="0"/>
                <a:ea typeface="Lucida Grande" pitchFamily="2" charset="0"/>
                <a:cs typeface="Lucida Grande" pitchFamily="2" charset="0"/>
              </a:rPr>
              <a:t/>
            </a:r>
            <a:br>
              <a:rPr lang="fr-FR" sz="5400" b="1" dirty="0" smtClean="0">
                <a:solidFill>
                  <a:srgbClr val="022C42"/>
                </a:solidFill>
                <a:latin typeface="Lucida Grande" pitchFamily="2" charset="0"/>
                <a:ea typeface="Lucida Grande" pitchFamily="2" charset="0"/>
                <a:cs typeface="Lucida Grande" pitchFamily="2" charset="0"/>
              </a:rPr>
            </a:br>
            <a:r>
              <a:rPr lang="fr-FR" sz="5400" b="1" dirty="0" smtClean="0">
                <a:solidFill>
                  <a:srgbClr val="022C42"/>
                </a:solidFill>
                <a:latin typeface="Lucida Grande" pitchFamily="2" charset="0"/>
                <a:ea typeface="Lucida Grande" pitchFamily="2" charset="0"/>
                <a:cs typeface="Lucida Grande" pitchFamily="2" charset="0"/>
              </a:rPr>
              <a:t>URL SHORTENER</a:t>
            </a:r>
            <a:r>
              <a:rPr lang="fr-FR" sz="8000" b="1" dirty="0">
                <a:solidFill>
                  <a:srgbClr val="022C42"/>
                </a:solidFill>
                <a:latin typeface="Lucida Grande" pitchFamily="2" charset="0"/>
                <a:ea typeface="Lucida Grande" pitchFamily="2" charset="0"/>
                <a:cs typeface="Lucida Grande" pitchFamily="2" charset="0"/>
              </a:rPr>
              <a:t/>
            </a:r>
            <a:br>
              <a:rPr lang="fr-FR" sz="8000" b="1" dirty="0">
                <a:solidFill>
                  <a:srgbClr val="022C42"/>
                </a:solidFill>
                <a:latin typeface="Lucida Grande" pitchFamily="2" charset="0"/>
                <a:ea typeface="Lucida Grande" pitchFamily="2" charset="0"/>
                <a:cs typeface="Lucida Grande" pitchFamily="2" charset="0"/>
              </a:rPr>
            </a:br>
            <a:r>
              <a:rPr lang="fr-FR" sz="2000" b="1" dirty="0" smtClean="0">
                <a:solidFill>
                  <a:srgbClr val="0076B3"/>
                </a:solidFill>
                <a:latin typeface="Lucida Grande" pitchFamily="2" charset="0"/>
                <a:ea typeface="Lucida Grande" pitchFamily="2" charset="0"/>
                <a:cs typeface="Lucida Grande" pitchFamily="2" charset="0"/>
              </a:rPr>
              <a:t> </a:t>
            </a:r>
            <a:r>
              <a:rPr lang="fr-FR" sz="6600" b="1" dirty="0" smtClean="0">
                <a:solidFill>
                  <a:srgbClr val="0076B3"/>
                </a:solidFill>
                <a:latin typeface="Lucida Grande" pitchFamily="2" charset="0"/>
                <a:ea typeface="Lucida Grande" pitchFamily="2" charset="0"/>
                <a:cs typeface="Lucida Grande" pitchFamily="2" charset="0"/>
              </a:rPr>
              <a:t/>
            </a:r>
            <a:br>
              <a:rPr lang="fr-FR" sz="6600" b="1" dirty="0" smtClean="0">
                <a:solidFill>
                  <a:srgbClr val="0076B3"/>
                </a:solidFill>
                <a:latin typeface="Lucida Grande" pitchFamily="2" charset="0"/>
                <a:ea typeface="Lucida Grande" pitchFamily="2" charset="0"/>
                <a:cs typeface="Lucida Grande" pitchFamily="2" charset="0"/>
              </a:rPr>
            </a:br>
            <a:r>
              <a:rPr lang="fr-FR" sz="3200" b="1" dirty="0" smtClean="0">
                <a:solidFill>
                  <a:srgbClr val="AC2A35"/>
                </a:solidFill>
                <a:latin typeface="Lucida Grande" pitchFamily="2" charset="0"/>
                <a:ea typeface="Lucida Grande" pitchFamily="2" charset="0"/>
                <a:cs typeface="Lucida Grande" pitchFamily="2" charset="0"/>
              </a:rPr>
              <a:t>PHP API CLIENT</a:t>
            </a:r>
            <a:r>
              <a:rPr lang="fr-FR" sz="3200" b="1" dirty="0" smtClean="0">
                <a:solidFill>
                  <a:schemeClr val="bg1"/>
                </a:solidFill>
                <a:latin typeface="Lucida Calligraphy" panose="03010101010101010101" pitchFamily="66" charset="0"/>
                <a:ea typeface="Lucida Grande" pitchFamily="2" charset="0"/>
                <a:cs typeface="Lucida Grande" pitchFamily="2" charset="0"/>
              </a:rPr>
              <a:t>   </a:t>
            </a:r>
            <a:r>
              <a:rPr lang="fr-FR" sz="3200" b="1" dirty="0" smtClean="0">
                <a:solidFill>
                  <a:srgbClr val="DAEBF2"/>
                </a:solidFill>
                <a:latin typeface="Lucida Calligraphy" panose="03010101010101010101" pitchFamily="66" charset="0"/>
                <a:ea typeface="Lucida Grande" pitchFamily="2" charset="0"/>
                <a:cs typeface="Lucida Grande" pitchFamily="2" charset="0"/>
              </a:rPr>
              <a:t>version beta !</a:t>
            </a:r>
            <a:r>
              <a:rPr lang="fr-FR" sz="3200" b="1" dirty="0">
                <a:solidFill>
                  <a:srgbClr val="DAEBF2"/>
                </a:solidFill>
                <a:latin typeface="Lucida Calligraphy" panose="03010101010101010101" pitchFamily="66" charset="0"/>
                <a:ea typeface="Lucida Grande" pitchFamily="2" charset="0"/>
                <a:cs typeface="Lucida Grande" pitchFamily="2" charset="0"/>
              </a:rPr>
              <a:t/>
            </a:r>
            <a:br>
              <a:rPr lang="fr-FR" sz="3200" b="1" dirty="0">
                <a:solidFill>
                  <a:srgbClr val="DAEBF2"/>
                </a:solidFill>
                <a:latin typeface="Lucida Calligraphy" panose="03010101010101010101" pitchFamily="66" charset="0"/>
                <a:ea typeface="Lucida Grande" pitchFamily="2" charset="0"/>
                <a:cs typeface="Lucida Grande" pitchFamily="2" charset="0"/>
              </a:rPr>
            </a:br>
            <a:r>
              <a:rPr lang="fr-FR" sz="2000" dirty="0" smtClean="0">
                <a:solidFill>
                  <a:srgbClr val="022C42"/>
                </a:solidFill>
                <a:latin typeface="Lucida Grande" pitchFamily="2" charset="0"/>
                <a:ea typeface="Lucida Grande" pitchFamily="2" charset="0"/>
                <a:cs typeface="Lucida Grande" pitchFamily="2" charset="0"/>
              </a:rPr>
              <a:t>Interaction courante avec la plupart des </a:t>
            </a:r>
            <a:r>
              <a:rPr lang="fr-FR" sz="2000" dirty="0" err="1" smtClean="0">
                <a:solidFill>
                  <a:srgbClr val="022C42"/>
                </a:solidFill>
                <a:latin typeface="Lucida Grande" pitchFamily="2" charset="0"/>
                <a:ea typeface="Lucida Grande" pitchFamily="2" charset="0"/>
                <a:cs typeface="Lucida Grande" pitchFamily="2" charset="0"/>
              </a:rPr>
              <a:t>frameworks</a:t>
            </a:r>
            <a:r>
              <a:rPr lang="fr-FR" sz="2000" dirty="0" smtClean="0">
                <a:solidFill>
                  <a:srgbClr val="022C42"/>
                </a:solidFill>
                <a:latin typeface="Lucida Grande" pitchFamily="2" charset="0"/>
                <a:ea typeface="Lucida Grande" pitchFamily="2" charset="0"/>
                <a:cs typeface="Lucida Grande" pitchFamily="2" charset="0"/>
              </a:rPr>
              <a:t>, CMS et sites web</a:t>
            </a:r>
            <a:r>
              <a:rPr lang="fr-FR" sz="3200" b="1" dirty="0">
                <a:solidFill>
                  <a:srgbClr val="DAEBF2"/>
                </a:solidFill>
                <a:latin typeface="Lucida Calligraphy" panose="03010101010101010101" pitchFamily="66" charset="0"/>
                <a:ea typeface="Lucida Grande" pitchFamily="2" charset="0"/>
                <a:cs typeface="Lucida Grande" pitchFamily="2" charset="0"/>
              </a:rPr>
              <a:t/>
            </a:r>
            <a:br>
              <a:rPr lang="fr-FR" sz="3200" b="1" dirty="0">
                <a:solidFill>
                  <a:srgbClr val="DAEBF2"/>
                </a:solidFill>
                <a:latin typeface="Lucida Calligraphy" panose="03010101010101010101" pitchFamily="66" charset="0"/>
                <a:ea typeface="Lucida Grande" pitchFamily="2" charset="0"/>
                <a:cs typeface="Lucida Grande" pitchFamily="2" charset="0"/>
              </a:rPr>
            </a:br>
            <a:r>
              <a:rPr lang="fr-FR" sz="3200" b="1" dirty="0" smtClean="0">
                <a:solidFill>
                  <a:srgbClr val="AC2A35"/>
                </a:solidFill>
                <a:latin typeface="Lucida Grande" pitchFamily="2" charset="0"/>
                <a:ea typeface="Lucida Grande" pitchFamily="2" charset="0"/>
                <a:cs typeface="Lucida Grande" pitchFamily="2" charset="0"/>
              </a:rPr>
              <a:t>PYTHON API CLIENT</a:t>
            </a:r>
            <a:r>
              <a:rPr lang="fr-FR" sz="3200" b="1" dirty="0" smtClean="0">
                <a:solidFill>
                  <a:srgbClr val="DAEBF2"/>
                </a:solidFill>
                <a:latin typeface="Lucida Calligraphy" panose="03010101010101010101" pitchFamily="66" charset="0"/>
                <a:ea typeface="Lucida Grande" pitchFamily="2" charset="0"/>
                <a:cs typeface="Lucida Grande" pitchFamily="2" charset="0"/>
              </a:rPr>
              <a:t>   des exemples en ligne</a:t>
            </a:r>
            <a:r>
              <a:rPr lang="fr-FR" sz="3200" b="1" dirty="0">
                <a:solidFill>
                  <a:srgbClr val="DAEBF2"/>
                </a:solidFill>
                <a:latin typeface="Lucida Calligraphy" panose="03010101010101010101" pitchFamily="66" charset="0"/>
                <a:ea typeface="Lucida Grande" pitchFamily="2" charset="0"/>
                <a:cs typeface="Lucida Grande" pitchFamily="2" charset="0"/>
              </a:rPr>
              <a:t/>
            </a:r>
            <a:br>
              <a:rPr lang="fr-FR" sz="3200" b="1" dirty="0">
                <a:solidFill>
                  <a:srgbClr val="DAEBF2"/>
                </a:solidFill>
                <a:latin typeface="Lucida Calligraphy" panose="03010101010101010101" pitchFamily="66" charset="0"/>
                <a:ea typeface="Lucida Grande" pitchFamily="2" charset="0"/>
                <a:cs typeface="Lucida Grande" pitchFamily="2" charset="0"/>
              </a:rPr>
            </a:br>
            <a:r>
              <a:rPr lang="fr-FR" sz="2000" dirty="0" smtClean="0">
                <a:solidFill>
                  <a:srgbClr val="022C42"/>
                </a:solidFill>
                <a:latin typeface="Lucida Grande" pitchFamily="2" charset="0"/>
                <a:ea typeface="Lucida Grande" pitchFamily="2" charset="0"/>
                <a:cs typeface="Lucida Grande" pitchFamily="2" charset="0"/>
              </a:rPr>
              <a:t>Code court et simple grâce à la syntaxe de Python</a:t>
            </a:r>
            <a:br>
              <a:rPr lang="fr-FR" sz="2000" dirty="0" smtClean="0">
                <a:solidFill>
                  <a:srgbClr val="022C42"/>
                </a:solidFill>
                <a:latin typeface="Lucida Grande" pitchFamily="2" charset="0"/>
                <a:ea typeface="Lucida Grande" pitchFamily="2" charset="0"/>
                <a:cs typeface="Lucida Grande" pitchFamily="2" charset="0"/>
              </a:rPr>
            </a:br>
            <a:r>
              <a:rPr lang="fr-FR" sz="3200" b="1" dirty="0" smtClean="0">
                <a:solidFill>
                  <a:srgbClr val="AC2A35"/>
                </a:solidFill>
                <a:latin typeface="Lucida Grande" pitchFamily="2" charset="0"/>
                <a:ea typeface="Lucida Grande" pitchFamily="2" charset="0"/>
                <a:cs typeface="Lucida Grande" pitchFamily="2" charset="0"/>
              </a:rPr>
              <a:t>JAVASCRIPT API CLIENT   </a:t>
            </a:r>
            <a:r>
              <a:rPr lang="fr-FR" sz="3200" b="1" dirty="0" smtClean="0">
                <a:solidFill>
                  <a:srgbClr val="DAEBF2"/>
                </a:solidFill>
                <a:latin typeface="Lucida Calligraphy" panose="03010101010101010101" pitchFamily="66" charset="0"/>
                <a:ea typeface="Lucida Grande" pitchFamily="2" charset="0"/>
                <a:cs typeface="Lucida Grande" pitchFamily="2" charset="0"/>
              </a:rPr>
              <a:t>des exemples en ligne</a:t>
            </a:r>
            <a:br>
              <a:rPr lang="fr-FR" sz="3200" b="1" dirty="0" smtClean="0">
                <a:solidFill>
                  <a:srgbClr val="DAEBF2"/>
                </a:solidFill>
                <a:latin typeface="Lucida Calligraphy" panose="03010101010101010101" pitchFamily="66" charset="0"/>
                <a:ea typeface="Lucida Grande" pitchFamily="2" charset="0"/>
                <a:cs typeface="Lucida Grande" pitchFamily="2" charset="0"/>
              </a:rPr>
            </a:br>
            <a:r>
              <a:rPr lang="fr-FR" sz="2000" dirty="0" smtClean="0">
                <a:solidFill>
                  <a:srgbClr val="022C42"/>
                </a:solidFill>
                <a:latin typeface="Lucida Grande" pitchFamily="2" charset="0"/>
                <a:ea typeface="Lucida Grande" pitchFamily="2" charset="0"/>
                <a:cs typeface="Lucida Grande" pitchFamily="2" charset="0"/>
              </a:rPr>
              <a:t>Code accessible, applications variables, et interactivité maximale avec le Web</a:t>
            </a:r>
            <a:endParaRPr lang="fr-FR" sz="2000" dirty="0">
              <a:solidFill>
                <a:srgbClr val="AC2A35"/>
              </a:solidFill>
              <a:latin typeface="Lucida Grande" pitchFamily="2" charset="0"/>
              <a:ea typeface="Lucida Grande" pitchFamily="2" charset="0"/>
              <a:cs typeface="Lucida Grande" pitchFamily="2" charset="0"/>
            </a:endParaRPr>
          </a:p>
        </p:txBody>
      </p:sp>
      <p:sp>
        <p:nvSpPr>
          <p:cNvPr id="4" name="PHP Client"/>
          <p:cNvSpPr/>
          <p:nvPr/>
        </p:nvSpPr>
        <p:spPr>
          <a:xfrm>
            <a:off x="2548990" y="2727555"/>
            <a:ext cx="3735266"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 name="Python Client"/>
          <p:cNvSpPr/>
          <p:nvPr/>
        </p:nvSpPr>
        <p:spPr>
          <a:xfrm>
            <a:off x="1231179" y="3691652"/>
            <a:ext cx="4631739"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2" name="Javascript Client"/>
          <p:cNvSpPr/>
          <p:nvPr/>
        </p:nvSpPr>
        <p:spPr>
          <a:xfrm>
            <a:off x="1021768" y="4641069"/>
            <a:ext cx="5226632" cy="561109"/>
          </a:xfrm>
          <a:prstGeom prst="rect">
            <a:avLst/>
          </a:prstGeom>
          <a:solidFill>
            <a:srgbClr val="022C42">
              <a:alpha val="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5426983"/>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5"/>
                                        </p:tgtEl>
                                        <p:attrNameLst>
                                          <p:attrName>ppt_x</p:attrName>
                                        </p:attrNameLst>
                                      </p:cBhvr>
                                      <p:tavLst>
                                        <p:tav tm="0">
                                          <p:val>
                                            <p:strVal val="ppt_x"/>
                                          </p:val>
                                        </p:tav>
                                        <p:tav tm="100000">
                                          <p:val>
                                            <p:strVal val="ppt_x"/>
                                          </p:val>
                                        </p:tav>
                                      </p:tavLst>
                                    </p:anim>
                                    <p:anim calcmode="lin" valueType="num">
                                      <p:cBhvr additive="base">
                                        <p:cTn id="26" dur="500"/>
                                        <p:tgtEl>
                                          <p:spTgt spid="5"/>
                                        </p:tgtEl>
                                        <p:attrNameLst>
                                          <p:attrName>ppt_y</p:attrName>
                                        </p:attrNameLst>
                                      </p:cBhvr>
                                      <p:tavLst>
                                        <p:tav tm="0">
                                          <p:val>
                                            <p:strVal val="ppt_y"/>
                                          </p:val>
                                        </p:tav>
                                        <p:tav tm="100000">
                                          <p:val>
                                            <p:strVal val="1+ppt_h/2"/>
                                          </p:val>
                                        </p:tav>
                                      </p:tavLst>
                                    </p:anim>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6"/>
                                        </p:tgtEl>
                                        <p:attrNameLst>
                                          <p:attrName>ppt_x</p:attrName>
                                        </p:attrNameLst>
                                      </p:cBhvr>
                                      <p:tavLst>
                                        <p:tav tm="0">
                                          <p:val>
                                            <p:strVal val="ppt_x"/>
                                          </p:val>
                                        </p:tav>
                                        <p:tav tm="100000">
                                          <p:val>
                                            <p:strVal val="ppt_x"/>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2102</TotalTime>
  <Words>461</Words>
  <Application>Microsoft Office PowerPoint</Application>
  <PresentationFormat>Grand écran</PresentationFormat>
  <Paragraphs>100</Paragraphs>
  <Slides>19</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19</vt:i4>
      </vt:variant>
    </vt:vector>
  </HeadingPairs>
  <TitlesOfParts>
    <vt:vector size="28" baseType="lpstr">
      <vt:lpstr>Arial</vt:lpstr>
      <vt:lpstr>Calibri</vt:lpstr>
      <vt:lpstr>Calibri Light</vt:lpstr>
      <vt:lpstr>Lucida Calligraphy</vt:lpstr>
      <vt:lpstr>Lucida Grande</vt:lpstr>
      <vt:lpstr>Lucida Handwriting</vt:lpstr>
      <vt:lpstr>Open Sans</vt:lpstr>
      <vt:lpstr>Wingdings</vt:lpstr>
      <vt:lpstr>Thème Office</vt:lpstr>
      <vt:lpstr>   Quand les  API DE GOOGLE deviennent une arme pour notre  SEO </vt:lpstr>
      <vt:lpstr>Présentation PowerPoint</vt:lpstr>
      <vt:lpstr>API : KESAKO ?   Application Programming Interface   Ensemble de fonctions, de classes, des méthodes (…) d’un programme ouvert à d’autres programmes   Interface entre un programme parent et des programmes fils</vt:lpstr>
      <vt:lpstr>UN WEB FAIT D’API…   GOOGLE   plus de 154 API variées ! https://console.cloud.google.com/apis/ BING   plus de 28 API en place https://www.bing.com/partners/developers TWITTER, FACEBOOK, PINTEREST, SNAPCHAT… Des dizaines d’API pour de multiples fonctionnalités OPENWEATHERMAP, API.GOUV.FR, COLORTAG, EMEI… Des API variées en open data pour obtenir des données intéressantes</vt:lpstr>
      <vt:lpstr>QUE FAIRE AVEC LES API DE GOOGLE ?   VARIÉTÉ  Cartes, VocalBots, Google+, CRM, SEO… DISPONIBILITÉ  Souvent gratuites (ou limitées)… EFFICIENCE  Automatisation de tâches, création d’outils… SÉCURISÉ  Clé d’API, Oauth, compte de service…</vt:lpstr>
      <vt:lpstr>Présentation PowerPoint</vt:lpstr>
      <vt:lpstr>Multitude de  LIBRAIRIES open source     https://developers.google.com/api-client-library/  Java, Python, PHP, Javascript, Objective-C, Go, Ruby, Node-JS…</vt:lpstr>
      <vt:lpstr>Présentation PowerPoint</vt:lpstr>
      <vt:lpstr>Exemple simple de l’API URL SHORTENER   PHP API CLIENT   version beta ! Interaction courante avec la plupart des frameworks, CMS et sites web PYTHON API CLIENT   des exemples en ligne Code court et simple grâce à la syntaxe de Python JAVASCRIPT API CLIENT   des exemples en ligne Code accessible, applications variables, et interactivité maximale avec le Web</vt:lpstr>
      <vt:lpstr>Des API à exploiter pour le  SEO  CUSTOM SEARCH   Une recherche light PAGESPEED INSIGHTS   Informations sur la vitesse GOOGLE MY BUSINESS API   Gérer le SEO local à distance API URL TESTING TOOL   Test de la version mobile KNOWLEDGE GRAPH SEARCH   Récolte les données du Graph CONTENT API FOR SHOPPING   Administre Merchant Center GOOGLE FONTS DEVELOPERS   Optimise les polices ACCELERATED MOBILE PAGES URL   Vérifie l’existence d’AMP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Carter ...</dc:creator>
  <cp:lastModifiedBy>Carter ...</cp:lastModifiedBy>
  <cp:revision>374</cp:revision>
  <dcterms:created xsi:type="dcterms:W3CDTF">2017-10-03T08:06:23Z</dcterms:created>
  <dcterms:modified xsi:type="dcterms:W3CDTF">2018-03-22T23:23:23Z</dcterms:modified>
</cp:coreProperties>
</file>